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81"/>
  </p:notesMasterIdLst>
  <p:sldIdLst>
    <p:sldId id="256" r:id="rId2"/>
    <p:sldId id="291" r:id="rId3"/>
    <p:sldId id="257" r:id="rId4"/>
    <p:sldId id="259" r:id="rId5"/>
    <p:sldId id="280" r:id="rId6"/>
    <p:sldId id="263" r:id="rId7"/>
    <p:sldId id="261" r:id="rId8"/>
    <p:sldId id="265" r:id="rId9"/>
    <p:sldId id="266" r:id="rId10"/>
    <p:sldId id="267" r:id="rId11"/>
    <p:sldId id="268" r:id="rId12"/>
    <p:sldId id="289" r:id="rId13"/>
    <p:sldId id="288" r:id="rId14"/>
    <p:sldId id="287" r:id="rId15"/>
    <p:sldId id="284" r:id="rId16"/>
    <p:sldId id="286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9" r:id="rId25"/>
    <p:sldId id="294" r:id="rId26"/>
    <p:sldId id="296" r:id="rId27"/>
    <p:sldId id="298" r:id="rId28"/>
    <p:sldId id="299" r:id="rId29"/>
    <p:sldId id="300" r:id="rId30"/>
    <p:sldId id="301" r:id="rId31"/>
    <p:sldId id="303" r:id="rId32"/>
    <p:sldId id="304" r:id="rId33"/>
    <p:sldId id="305" r:id="rId34"/>
    <p:sldId id="306" r:id="rId35"/>
    <p:sldId id="307" r:id="rId36"/>
    <p:sldId id="308" r:id="rId37"/>
    <p:sldId id="309" r:id="rId38"/>
    <p:sldId id="310" r:id="rId39"/>
    <p:sldId id="319" r:id="rId40"/>
    <p:sldId id="320" r:id="rId41"/>
    <p:sldId id="321" r:id="rId42"/>
    <p:sldId id="322" r:id="rId43"/>
    <p:sldId id="323" r:id="rId44"/>
    <p:sldId id="324" r:id="rId45"/>
    <p:sldId id="325" r:id="rId46"/>
    <p:sldId id="365" r:id="rId47"/>
    <p:sldId id="326" r:id="rId48"/>
    <p:sldId id="328" r:id="rId49"/>
    <p:sldId id="329" r:id="rId50"/>
    <p:sldId id="330" r:id="rId51"/>
    <p:sldId id="331" r:id="rId52"/>
    <p:sldId id="332" r:id="rId53"/>
    <p:sldId id="333" r:id="rId54"/>
    <p:sldId id="334" r:id="rId55"/>
    <p:sldId id="335" r:id="rId56"/>
    <p:sldId id="336" r:id="rId57"/>
    <p:sldId id="337" r:id="rId58"/>
    <p:sldId id="338" r:id="rId59"/>
    <p:sldId id="339" r:id="rId60"/>
    <p:sldId id="340" r:id="rId61"/>
    <p:sldId id="343" r:id="rId62"/>
    <p:sldId id="344" r:id="rId63"/>
    <p:sldId id="345" r:id="rId64"/>
    <p:sldId id="346" r:id="rId65"/>
    <p:sldId id="347" r:id="rId66"/>
    <p:sldId id="349" r:id="rId67"/>
    <p:sldId id="350" r:id="rId68"/>
    <p:sldId id="351" r:id="rId69"/>
    <p:sldId id="354" r:id="rId70"/>
    <p:sldId id="355" r:id="rId71"/>
    <p:sldId id="356" r:id="rId72"/>
    <p:sldId id="357" r:id="rId73"/>
    <p:sldId id="358" r:id="rId74"/>
    <p:sldId id="359" r:id="rId75"/>
    <p:sldId id="360" r:id="rId76"/>
    <p:sldId id="361" r:id="rId77"/>
    <p:sldId id="362" r:id="rId78"/>
    <p:sldId id="292" r:id="rId79"/>
    <p:sldId id="363" r:id="rId80"/>
  </p:sldIdLst>
  <p:sldSz cx="9144000" cy="6858000" type="screen4x3"/>
  <p:notesSz cx="6858000" cy="9144000"/>
  <p:defaultTextStyle>
    <a:defPPr>
      <a:defRPr lang="e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4F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728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01FE96C2-857D-4E3A-B460-56DE1A88F8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602C989-ED0F-4C5C-A0E2-81E931A7550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DCBD92A-2BF1-4CCC-B467-42EAFAE40CCA}" type="datetimeFigureOut">
              <a:rPr lang="en-US"/>
              <a:pPr>
                <a:defRPr/>
              </a:pPr>
              <a:t>9/10/2023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4766B787-7672-46F2-8C21-3700D9EDA0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81E97625-66A1-4D5A-91C8-99F53BC4F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A6B4703-1A7A-47AB-ABB0-0389E0F15A9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5716A95-CF75-411D-80A8-C7D3869195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C9C6543-6B76-4FCB-913C-2AE53866DF52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1613372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xmlns="" id="{EDFB5BED-B8E7-47D5-AA5D-80695AEB4A17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xmlns="" id="{DDA74B81-96BE-4473-83C3-880F1D70F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6" name="Group 4">
              <a:extLst>
                <a:ext uri="{FF2B5EF4-FFF2-40B4-BE49-F238E27FC236}">
                  <a16:creationId xmlns:a16="http://schemas.microsoft.com/office/drawing/2014/main" xmlns="" id="{163AE686-4D0A-4AF8-9923-1F71871AD15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>
                <a:extLst>
                  <a:ext uri="{FF2B5EF4-FFF2-40B4-BE49-F238E27FC236}">
                    <a16:creationId xmlns:a16="http://schemas.microsoft.com/office/drawing/2014/main" xmlns="" id="{9E5D8BE5-3B95-46DA-A406-CB201FEAEF16}"/>
                  </a:ext>
                </a:extLst>
              </p:cNvPr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6">
                <a:extLst>
                  <a:ext uri="{FF2B5EF4-FFF2-40B4-BE49-F238E27FC236}">
                    <a16:creationId xmlns:a16="http://schemas.microsoft.com/office/drawing/2014/main" xmlns="" id="{CAD277C9-6712-4762-9B73-387FFFFD6BB9}"/>
                  </a:ext>
                </a:extLst>
              </p:cNvPr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2" name="Line 7">
                <a:extLst>
                  <a:ext uri="{FF2B5EF4-FFF2-40B4-BE49-F238E27FC236}">
                    <a16:creationId xmlns:a16="http://schemas.microsoft.com/office/drawing/2014/main" xmlns="" id="{4E1D8E27-26F0-4A8E-99F3-7F897AB1DD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  <p:grpSp>
          <p:nvGrpSpPr>
            <p:cNvPr id="7" name="Group 8">
              <a:extLst>
                <a:ext uri="{FF2B5EF4-FFF2-40B4-BE49-F238E27FC236}">
                  <a16:creationId xmlns:a16="http://schemas.microsoft.com/office/drawing/2014/main" xmlns="" id="{757F2C03-B903-4C05-9515-6D123D2C0CA5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>
                <a:extLst>
                  <a:ext uri="{FF2B5EF4-FFF2-40B4-BE49-F238E27FC236}">
                    <a16:creationId xmlns:a16="http://schemas.microsoft.com/office/drawing/2014/main" xmlns="" id="{4AA3D62D-5B54-4919-9DEA-3108944D21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9" name="Line 10">
                <a:extLst>
                  <a:ext uri="{FF2B5EF4-FFF2-40B4-BE49-F238E27FC236}">
                    <a16:creationId xmlns:a16="http://schemas.microsoft.com/office/drawing/2014/main" xmlns="" id="{CFD9E204-F7CC-4F9A-A747-D2C81F7957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</p:grpSp>
      <p:sp>
        <p:nvSpPr>
          <p:cNvPr id="3380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380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xmlns="" id="{C9089C7D-E587-46E2-8513-863BC3582A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xmlns="" id="{D9B8ACDB-AAD2-4297-A3F4-87FC0F01F1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>
            <a:extLst>
              <a:ext uri="{FF2B5EF4-FFF2-40B4-BE49-F238E27FC236}">
                <a16:creationId xmlns:a16="http://schemas.microsoft.com/office/drawing/2014/main" xmlns="" id="{DA3E95BC-2AE5-402D-83AA-C449A1B34A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327909-FB43-4C60-A9EC-03AD229A6E90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010011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E3973340-7A74-41FF-8E91-8769D338E2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xmlns="" id="{058748C0-658B-4B45-A062-0BC4ED0A1E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xmlns="" id="{6F64DC5D-8B67-4B59-8437-B7542CB680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643762-BDFE-41E7-8D71-155A256E5133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785207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FD55E298-1B3D-4621-8E6F-7970E41256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xmlns="" id="{33C8B128-191C-4F9A-8397-73B1AC273C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xmlns="" id="{B00FC1BA-F2A7-4954-99F1-1E6A3B8863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44D964-39F3-4EA3-B745-F5BE10179318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8835355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600200"/>
            <a:ext cx="7772400" cy="453072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ABD37797-ED2F-410A-9558-0F6E8D1526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xmlns="" id="{C8AC107E-9526-4711-B070-648DFE04C2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xmlns="" id="{81E1ED95-9C15-4930-8712-98A6B9519D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6F332B-A2EB-4935-805D-0F2A57B49A6F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906027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3442D05A-D2EB-4C2D-B1BE-DA8E1462EE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xmlns="" id="{A8C6F038-CE3C-4723-AC83-E40E9A1FFC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xmlns="" id="{CBE4A178-540A-4FA9-B620-BC66449D85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EED2C8-6B84-4318-9778-7F2690C679E7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3424868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9">
            <a:extLst>
              <a:ext uri="{FF2B5EF4-FFF2-40B4-BE49-F238E27FC236}">
                <a16:creationId xmlns:a16="http://schemas.microsoft.com/office/drawing/2014/main" xmlns="" id="{AB2299FB-E32C-4E43-A2B6-28EECEEE6E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xmlns="" id="{E409388C-45B0-4DBD-8999-7523B958E3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xmlns="" id="{CA3E4639-C8F0-4C28-8A62-7BEB8F9E63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DBE5BD-A6F7-4806-80E7-306F4177697D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506647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xmlns="" id="{BEC7C26C-E33C-4F7C-AF7C-2F6A4D65AF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xmlns="" id="{4116336F-E013-421B-8F0A-711B1839E6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xmlns="" id="{374BDCE1-6439-4C24-AFA4-D80A0C1CDB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2755CF-1094-40FF-868A-EA2E9237A174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133300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xmlns="" id="{7826C697-C0DE-458A-9D92-873CD73CC5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xmlns="" id="{0A5CFF5C-6AC9-4D72-B7FD-4824824BCB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1">
            <a:extLst>
              <a:ext uri="{FF2B5EF4-FFF2-40B4-BE49-F238E27FC236}">
                <a16:creationId xmlns:a16="http://schemas.microsoft.com/office/drawing/2014/main" xmlns="" id="{B66B953F-5DDD-4010-8940-AA60B8B799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6178E1-A6CF-46CF-B5E7-7AAD08E38EC7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4256042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xmlns="" id="{8C39ABEB-1FED-4563-AF6F-A579D8AA7C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>
            <a:extLst>
              <a:ext uri="{FF2B5EF4-FFF2-40B4-BE49-F238E27FC236}">
                <a16:creationId xmlns:a16="http://schemas.microsoft.com/office/drawing/2014/main" xmlns="" id="{6BE95D2C-1490-44F6-9CBD-C82D5A96D60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xmlns="" id="{A7009085-B56B-477A-BB9F-F0D30B034D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18D3F1-B3D8-4246-B65E-7612FF412132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908875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>
            <a:extLst>
              <a:ext uri="{FF2B5EF4-FFF2-40B4-BE49-F238E27FC236}">
                <a16:creationId xmlns:a16="http://schemas.microsoft.com/office/drawing/2014/main" xmlns="" id="{0587AD97-235A-488B-A655-A040D0BC1E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">
            <a:extLst>
              <a:ext uri="{FF2B5EF4-FFF2-40B4-BE49-F238E27FC236}">
                <a16:creationId xmlns:a16="http://schemas.microsoft.com/office/drawing/2014/main" xmlns="" id="{73CC0D31-94E3-4D4E-83FB-33FED597943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xmlns="" id="{E3961F3A-D223-431D-AA34-FEE913BEA1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E56451-C291-40A4-9EC4-1223BE6C6AF6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689815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xmlns="" id="{A357944C-37FE-4D44-B52F-CD94ABAB2F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xmlns="" id="{9BB87460-A6B0-478D-84D8-21E9809761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xmlns="" id="{6548A1C5-102E-47C2-8D9E-604A15AF99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D09E10-63DC-4F50-9EDD-28A2465B2F87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4111018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xmlns="" id="{2C27D3DD-5B48-4D78-9E25-B332506173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>
            <a:extLst>
              <a:ext uri="{FF2B5EF4-FFF2-40B4-BE49-F238E27FC236}">
                <a16:creationId xmlns:a16="http://schemas.microsoft.com/office/drawing/2014/main" xmlns="" id="{436F8F69-88DF-459C-AA6D-0D986EC6A0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xmlns="" id="{65BF677D-93C7-4D0D-A39D-C0F323F0DB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D18DB5-62C3-4102-9BE4-F3CF36EC6CA0}" type="slidenum">
              <a:rPr lang="en-US" altLang="sr-Latn-RS"/>
              <a:pPr/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4294055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>
            <a:extLst>
              <a:ext uri="{FF2B5EF4-FFF2-40B4-BE49-F238E27FC236}">
                <a16:creationId xmlns:a16="http://schemas.microsoft.com/office/drawing/2014/main" xmlns="" id="{7724FD88-D638-4D44-9220-E12EAFEA2C41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32771" name="Rectangle 3">
              <a:extLst>
                <a:ext uri="{FF2B5EF4-FFF2-40B4-BE49-F238E27FC236}">
                  <a16:creationId xmlns:a16="http://schemas.microsoft.com/office/drawing/2014/main" xmlns="" id="{C872A641-AE2E-411E-99FC-DCD9559232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10250" name="Group 4">
              <a:extLst>
                <a:ext uri="{FF2B5EF4-FFF2-40B4-BE49-F238E27FC236}">
                  <a16:creationId xmlns:a16="http://schemas.microsoft.com/office/drawing/2014/main" xmlns="" id="{F895C6F2-1E29-43B3-9673-1586B1DEC4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32773" name="Rectangle 5">
                <a:extLst>
                  <a:ext uri="{FF2B5EF4-FFF2-40B4-BE49-F238E27FC236}">
                    <a16:creationId xmlns:a16="http://schemas.microsoft.com/office/drawing/2014/main" xmlns="" id="{0FC8DCC8-0E50-4DB3-9DBF-1B0C213FC0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32774" name="Line 6">
                <a:extLst>
                  <a:ext uri="{FF2B5EF4-FFF2-40B4-BE49-F238E27FC236}">
                    <a16:creationId xmlns:a16="http://schemas.microsoft.com/office/drawing/2014/main" xmlns="" id="{FAE04A58-88E6-4AE6-80CB-CBD37A9D11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Arial" charset="0"/>
                </a:endParaRPr>
              </a:p>
            </p:txBody>
          </p:sp>
        </p:grpSp>
      </p:grpSp>
      <p:sp>
        <p:nvSpPr>
          <p:cNvPr id="10243" name="Rectangle 7">
            <a:extLst>
              <a:ext uri="{FF2B5EF4-FFF2-40B4-BE49-F238E27FC236}">
                <a16:creationId xmlns:a16="http://schemas.microsoft.com/office/drawing/2014/main" xmlns="" id="{39C98B64-2C98-43FD-A2A4-1FB8EEA247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/>
              <a:t>Click to edit Master title style</a:t>
            </a:r>
          </a:p>
        </p:txBody>
      </p:sp>
      <p:sp>
        <p:nvSpPr>
          <p:cNvPr id="10244" name="Rectangle 8">
            <a:extLst>
              <a:ext uri="{FF2B5EF4-FFF2-40B4-BE49-F238E27FC236}">
                <a16:creationId xmlns:a16="http://schemas.microsoft.com/office/drawing/2014/main" xmlns="" id="{80B085DD-C906-4E6D-9CEE-DD39300488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/>
              <a:t>Click to edit Master text styles</a:t>
            </a:r>
          </a:p>
          <a:p>
            <a:pPr lvl="1"/>
            <a:r>
              <a:rPr lang="en-US" altLang="sr-Latn-RS"/>
              <a:t>Second level</a:t>
            </a:r>
          </a:p>
          <a:p>
            <a:pPr lvl="2"/>
            <a:r>
              <a:rPr lang="en-US" altLang="sr-Latn-RS"/>
              <a:t>Third level</a:t>
            </a:r>
          </a:p>
          <a:p>
            <a:pPr lvl="3"/>
            <a:r>
              <a:rPr lang="en-US" altLang="sr-Latn-RS"/>
              <a:t>Fourth level</a:t>
            </a:r>
          </a:p>
          <a:p>
            <a:pPr lvl="4"/>
            <a:r>
              <a:rPr lang="en-US" altLang="sr-Latn-RS"/>
              <a:t>Fifth level</a:t>
            </a:r>
          </a:p>
        </p:txBody>
      </p:sp>
      <p:sp>
        <p:nvSpPr>
          <p:cNvPr id="32777" name="Rectangle 9">
            <a:extLst>
              <a:ext uri="{FF2B5EF4-FFF2-40B4-BE49-F238E27FC236}">
                <a16:creationId xmlns:a16="http://schemas.microsoft.com/office/drawing/2014/main" xmlns="" id="{6DE259A6-1C4D-4FB3-B043-25CEF1187CE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8" name="Rectangle 10">
            <a:extLst>
              <a:ext uri="{FF2B5EF4-FFF2-40B4-BE49-F238E27FC236}">
                <a16:creationId xmlns:a16="http://schemas.microsoft.com/office/drawing/2014/main" xmlns="" id="{A3BCC8F7-7D05-4660-9476-507A0C95983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9" name="Rectangle 11">
            <a:extLst>
              <a:ext uri="{FF2B5EF4-FFF2-40B4-BE49-F238E27FC236}">
                <a16:creationId xmlns:a16="http://schemas.microsoft.com/office/drawing/2014/main" xmlns="" id="{53713CAF-1091-421A-B314-EE301A9A069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B67D11D9-8BA2-445D-B425-2E5E732DAB69}" type="slidenum">
              <a:rPr lang="en-US" altLang="sr-Latn-RS"/>
              <a:pPr/>
              <a:t>‹#›</a:t>
            </a:fld>
            <a:endParaRPr lang="en-US" altLang="sr-Latn-RS"/>
          </a:p>
        </p:txBody>
      </p:sp>
      <p:sp>
        <p:nvSpPr>
          <p:cNvPr id="32780" name="Line 12">
            <a:extLst>
              <a:ext uri="{FF2B5EF4-FFF2-40B4-BE49-F238E27FC236}">
                <a16:creationId xmlns:a16="http://schemas.microsoft.com/office/drawing/2014/main" xmlns="" id="{3428E418-E16A-4302-B5EF-A9F773A2F28D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anose="05000000000000000000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8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0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xmlns="" id="{35B11657-01BD-4D1E-BFDD-854E85C1797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" altLang="sr-Latn-RS" b="1"/>
              <a:t>INTRODUCTION TO PATHOLOGICAL PHYSIOLOGY</a:t>
            </a:r>
            <a:endParaRPr lang="en-US" altLang="sr-Latn-RS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xmlns="" id="{5ECFB20C-6A60-46C3-9D51-95494C8A7C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  <a:t>Etiology</a:t>
            </a:r>
            <a:r>
              <a:rPr lang="en" altLang="sr-Latn-RS" b="1" i="1"/>
              <a:t> 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xmlns="" id="{918F133B-5470-4149-9B5D-0203860055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" altLang="sr-Latn-R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aitia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cause , </a:t>
            </a:r>
            <a:r>
              <a:rPr lang="en" altLang="sr-Latn-R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logos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science</a:t>
            </a:r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endParaRPr lang="sr-Cyrl-CS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</a:rPr>
              <a:t>Division of etiological factors: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lvl="1" eaLnBrk="1" hangingPunct="1"/>
            <a:r>
              <a:rPr lang="en" altLang="sr-Latn-RS" sz="28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primary </a:t>
            </a:r>
            <a:r>
              <a:rPr lang="en" alt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etiological factors </a:t>
            </a:r>
            <a:endParaRPr lang="sl-SI" altLang="sr-Latn-RS" sz="2800" dirty="0">
              <a:latin typeface="Times New Roman" panose="02020603050405020304" pitchFamily="18" charset="0"/>
            </a:endParaRPr>
          </a:p>
          <a:p>
            <a:pPr lvl="1" eaLnBrk="1" hangingPunct="1"/>
            <a:r>
              <a:rPr lang="en" altLang="sr-Latn-RS" sz="28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secondary </a:t>
            </a:r>
            <a:r>
              <a:rPr lang="en" altLang="sr-Latn-RS" sz="2800" dirty="0">
                <a:latin typeface="Times New Roman" panose="02020603050405020304" pitchFamily="18" charset="0"/>
              </a:rPr>
              <a:t>( helping ) </a:t>
            </a:r>
            <a:r>
              <a:rPr lang="en" alt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etiological factors </a:t>
            </a:r>
            <a:endParaRPr lang="sl-SI" altLang="sr-Latn-RS" sz="2800" dirty="0">
              <a:latin typeface="Times New Roman" panose="02020603050405020304" pitchFamily="18" charset="0"/>
            </a:endParaRPr>
          </a:p>
          <a:p>
            <a:pPr eaLnBrk="1" hangingPunct="1"/>
            <a:endParaRPr lang="en-US" altLang="sr-Latn-RS" dirty="0">
              <a:latin typeface="Times New Roman" panose="02020603050405020304" pitchFamily="18" charset="0"/>
            </a:endParaRPr>
          </a:p>
          <a:p>
            <a:pPr lvl="1" eaLnBrk="1" hangingPunct="1"/>
            <a:r>
              <a:rPr lang="en" altLang="sr-Latn-RS" sz="28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endogenous </a:t>
            </a:r>
            <a:r>
              <a:rPr lang="en" altLang="sr-Latn-RS" sz="2800" dirty="0">
                <a:latin typeface="Times New Roman" panose="02020603050405020304" pitchFamily="18" charset="0"/>
              </a:rPr>
              <a:t>etiological factors</a:t>
            </a:r>
            <a:endParaRPr lang="sl-SI" altLang="sr-Latn-RS" sz="2800" dirty="0">
              <a:latin typeface="Times New Roman" panose="02020603050405020304" pitchFamily="18" charset="0"/>
            </a:endParaRPr>
          </a:p>
          <a:p>
            <a:pPr lvl="1" eaLnBrk="1" hangingPunct="1"/>
            <a:r>
              <a:rPr lang="en" altLang="sr-Latn-RS" sz="28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exogenous </a:t>
            </a:r>
            <a:r>
              <a:rPr lang="en" altLang="sr-Latn-RS" sz="2800" dirty="0">
                <a:latin typeface="Times New Roman" panose="02020603050405020304" pitchFamily="18" charset="0"/>
              </a:rPr>
              <a:t>etiological factors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dirty="0">
                <a:latin typeface="Times New Roman" panose="02020603050405020304" pitchFamily="18" charset="0"/>
              </a:rPr>
              <a:t>( inanimate, biological and social )</a:t>
            </a:r>
            <a:endParaRPr lang="en-US" altLang="sr-Latn-R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xmlns="" id="{BED1B751-F0FF-4630-BAA4-8319143246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</a:rPr>
              <a:t>Pathogenesis</a:t>
            </a:r>
            <a:endParaRPr lang="en-US" altLang="sr-Latn-RS" b="1" i="1">
              <a:solidFill>
                <a:srgbClr val="E64F0C"/>
              </a:solidFill>
            </a:endParaRP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xmlns="" id="{73292776-07D3-43A5-ABB5-B6B7B71481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16013" y="1600200"/>
            <a:ext cx="7875587" cy="4495800"/>
          </a:xfrm>
        </p:spPr>
        <p:txBody>
          <a:bodyPr/>
          <a:lstStyle/>
          <a:p>
            <a:pPr eaLnBrk="1" hangingPunct="1"/>
            <a:r>
              <a:rPr lang="en" altLang="sr-Latn-R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pathos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suffering , illness , </a:t>
            </a:r>
            <a:r>
              <a:rPr lang="en" altLang="sr-Latn-R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genesis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origin</a:t>
            </a:r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endParaRPr lang="sl-SI" altLang="sr-Latn-RS" sz="24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studies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mechanisms of origin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structural and functional disorders</a:t>
            </a:r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</a:p>
          <a:p>
            <a:pPr eaLnBrk="1" hangingPunct="1"/>
            <a:endParaRPr lang="en-US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</a:rPr>
              <a:t>studies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dynamics</a:t>
            </a:r>
            <a:r>
              <a:rPr lang="en" altLang="sr-Latn-RS" sz="3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en" altLang="sr-Latn-RS" sz="3200" dirty="0">
                <a:latin typeface="Times New Roman" panose="02020603050405020304" pitchFamily="18" charset="0"/>
              </a:rPr>
              <a:t>pathological process (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sequence of reactions that are connected cause-and-effect relationship </a:t>
            </a:r>
            <a:r>
              <a:rPr lang="en" altLang="sr-Latn-RS" sz="3200" dirty="0">
                <a:latin typeface="Times New Roman" panose="02020603050405020304" pitchFamily="18" charset="0"/>
              </a:rPr>
              <a:t>) 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endParaRPr lang="en-US" altLang="sr-Latn-R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xmlns="" id="{5ABA33C3-19AF-4796-8CE4-E7B09D031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sr-Latn-RS" b="1">
                <a:solidFill>
                  <a:srgbClr val="E64F0C"/>
                </a:solidFill>
              </a:rPr>
              <a:t>Pathogenesis - examples</a:t>
            </a:r>
            <a:endParaRPr lang="en-US" altLang="sr-Latn-RS" b="1">
              <a:solidFill>
                <a:srgbClr val="E64F0C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F42CFA3-B21A-49D8-AA3E-70CC23F71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" dirty="0">
                <a:latin typeface="+mj-lt"/>
              </a:rPr>
              <a:t>Pollen sneeze</a:t>
            </a:r>
          </a:p>
          <a:p>
            <a:pPr>
              <a:defRPr/>
            </a:pPr>
            <a:r>
              <a:rPr lang="en" dirty="0">
                <a:latin typeface="+mj-lt"/>
              </a:rPr>
              <a:t>Malignant tumors</a:t>
            </a:r>
          </a:p>
          <a:p>
            <a:pPr>
              <a:defRPr/>
            </a:pPr>
            <a:r>
              <a:rPr lang="en" dirty="0">
                <a:latin typeface="+mj-lt"/>
              </a:rPr>
              <a:t>Cystic fibrosis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>
            <a:extLst>
              <a:ext uri="{FF2B5EF4-FFF2-40B4-BE49-F238E27FC236}">
                <a16:creationId xmlns:a16="http://schemas.microsoft.com/office/drawing/2014/main" xmlns="" id="{A402907B-AF07-41B6-AD4D-705E18C536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313" y="214313"/>
            <a:ext cx="871537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" altLang="sr-Latn-RS" sz="3600" b="1">
                <a:solidFill>
                  <a:srgbClr val="E64F0C"/>
                </a:solidFill>
                <a:latin typeface="Times New Roman" panose="02020603050405020304" pitchFamily="18" charset="0"/>
              </a:rPr>
              <a:t>Function and biochemistry of the CFTR protein</a:t>
            </a:r>
            <a:endParaRPr lang="en-US" altLang="sr-Latn-RS" sz="3600" b="1">
              <a:solidFill>
                <a:srgbClr val="E64F0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5" name="Rectangle 5">
            <a:extLst>
              <a:ext uri="{FF2B5EF4-FFF2-40B4-BE49-F238E27FC236}">
                <a16:creationId xmlns:a16="http://schemas.microsoft.com/office/drawing/2014/main" xmlns="" id="{C4C6DAF0-71C3-4018-87D0-D5AAFE28E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84313"/>
            <a:ext cx="4211638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" altLang="sr-Latn-RS" sz="2400" dirty="0">
                <a:latin typeface="Times New Roman" panose="02020603050405020304" pitchFamily="18" charset="0"/>
              </a:rPr>
              <a:t>CFTR controls the movement of chloride ions</a:t>
            </a:r>
          </a:p>
          <a:p>
            <a:pPr lvl="1" eaLnBrk="1" hangingPunct="1">
              <a:spcBef>
                <a:spcPct val="20000"/>
              </a:spcBef>
              <a:buFontTx/>
              <a:buChar char="•"/>
            </a:pPr>
            <a:r>
              <a:rPr lang="en" altLang="sr-Latn-RS" sz="24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from</a:t>
            </a:r>
            <a:r>
              <a:rPr lang="en" altLang="sr-Latn-RS" sz="2400" dirty="0">
                <a:solidFill>
                  <a:srgbClr val="E64F0C"/>
                </a:solidFill>
                <a:latin typeface="Times New Roman" panose="02020603050405020304" pitchFamily="18" charset="0"/>
              </a:rPr>
              <a:t> </a:t>
            </a:r>
            <a:r>
              <a:rPr lang="en" altLang="sr-Latn-RS" sz="24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epithelial cells of exocrine glands into the lumen</a:t>
            </a:r>
            <a:r>
              <a:rPr lang="en" altLang="sr-Latn-RS" sz="2400" dirty="0">
                <a:solidFill>
                  <a:srgbClr val="E64F0C"/>
                </a:solidFill>
                <a:latin typeface="Times New Roman" panose="02020603050405020304" pitchFamily="18" charset="0"/>
              </a:rPr>
              <a:t> </a:t>
            </a:r>
            <a:r>
              <a:rPr lang="en" altLang="sr-Latn-RS" sz="2400" dirty="0">
                <a:latin typeface="Times New Roman" panose="02020603050405020304" pitchFamily="18" charset="0"/>
              </a:rPr>
              <a:t>(biliary tract, bronchial glands, pancreatic ducts, small intestine, testis)</a:t>
            </a:r>
          </a:p>
          <a:p>
            <a:pPr lvl="1" eaLnBrk="1" hangingPunct="1">
              <a:spcBef>
                <a:spcPct val="20000"/>
              </a:spcBef>
              <a:buFontTx/>
              <a:buChar char="•"/>
            </a:pPr>
            <a:r>
              <a:rPr lang="en" altLang="sr-Latn-RS" sz="2400" dirty="0">
                <a:latin typeface="Times New Roman" panose="02020603050405020304" pitchFamily="18" charset="0"/>
              </a:rPr>
              <a:t> </a:t>
            </a:r>
            <a:r>
              <a:rPr lang="en" altLang="sr-Latn-RS" sz="24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in</a:t>
            </a:r>
            <a:r>
              <a:rPr lang="en" altLang="sr-Latn-RS" sz="2400" dirty="0">
                <a:solidFill>
                  <a:srgbClr val="E64F0C"/>
                </a:solidFill>
                <a:latin typeface="Times New Roman" panose="02020603050405020304" pitchFamily="18" charset="0"/>
              </a:rPr>
              <a:t> </a:t>
            </a:r>
            <a:r>
              <a:rPr lang="en" altLang="sr-Latn-RS" sz="24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sweat gland epithelial cells</a:t>
            </a:r>
            <a:r>
              <a:rPr lang="en" altLang="sr-Latn-RS" sz="2400" dirty="0">
                <a:solidFill>
                  <a:srgbClr val="E64F0C"/>
                </a:solidFill>
                <a:latin typeface="Times New Roman" panose="02020603050405020304" pitchFamily="18" charset="0"/>
              </a:rPr>
              <a:t> </a:t>
            </a:r>
            <a:endParaRPr lang="en-US" altLang="sr-Latn-RS" sz="2400" dirty="0">
              <a:solidFill>
                <a:srgbClr val="E64F0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2" name="Rectangle 6">
            <a:extLst>
              <a:ext uri="{FF2B5EF4-FFF2-40B4-BE49-F238E27FC236}">
                <a16:creationId xmlns:a16="http://schemas.microsoft.com/office/drawing/2014/main" xmlns="" id="{B0740A3A-2113-4567-8692-3DD8BD9E755E}"/>
              </a:ext>
            </a:extLst>
          </p:cNvPr>
          <p:cNvSpPr>
            <a:spLocks noGrp="1" noChangeAspect="1" noChangeArrowheads="1"/>
          </p:cNvSpPr>
          <p:nvPr/>
        </p:nvSpPr>
        <p:spPr bwMode="auto">
          <a:xfrm>
            <a:off x="4284663" y="1412875"/>
            <a:ext cx="4044950" cy="5341938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2674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>
            <a:extLst>
              <a:ext uri="{FF2B5EF4-FFF2-40B4-BE49-F238E27FC236}">
                <a16:creationId xmlns:a16="http://schemas.microsoft.com/office/drawing/2014/main" xmlns="" id="{213B2DE2-62D5-4057-91A5-52A28D8FAE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304800"/>
            <a:ext cx="75438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" altLang="sr-Latn-RS" sz="4400" b="1">
                <a:solidFill>
                  <a:srgbClr val="E64F0C"/>
                </a:solidFill>
                <a:latin typeface="Times New Roman" panose="02020603050405020304" pitchFamily="18" charset="0"/>
              </a:rPr>
              <a:t>Function of the CFTR protein</a:t>
            </a:r>
            <a:endParaRPr lang="en-US" altLang="sr-Latn-RS" sz="4400" b="1">
              <a:solidFill>
                <a:srgbClr val="E64F0C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5" name="Rectangle 5">
            <a:extLst>
              <a:ext uri="{FF2B5EF4-FFF2-40B4-BE49-F238E27FC236}">
                <a16:creationId xmlns:a16="http://schemas.microsoft.com/office/drawing/2014/main" xmlns="" id="{A0E6F3DC-B2D3-4D9C-931A-E468570AF830}"/>
              </a:ext>
            </a:extLst>
          </p:cNvPr>
          <p:cNvSpPr>
            <a:spLocks noGrp="1" noChangeAspect="1" noChangeArrowheads="1"/>
          </p:cNvSpPr>
          <p:nvPr/>
        </p:nvSpPr>
        <p:spPr bwMode="auto">
          <a:xfrm>
            <a:off x="533400" y="1295400"/>
            <a:ext cx="7239000" cy="48006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 b="-7956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xmlns="" id="{5F10D587-A034-4F12-B6EF-C256FF1A6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0"/>
            <a:ext cx="8643938" cy="1143000"/>
          </a:xfrm>
        </p:spPr>
        <p:txBody>
          <a:bodyPr/>
          <a:lstStyle/>
          <a:p>
            <a:pPr algn="ctr"/>
            <a:r>
              <a:rPr lang="en" altLang="sr-Latn-RS" sz="4000" b="1">
                <a:solidFill>
                  <a:srgbClr val="E64F0C"/>
                </a:solidFill>
              </a:rPr>
              <a:t>Clinical picture of cystic fibrosis</a:t>
            </a:r>
          </a:p>
        </p:txBody>
      </p:sp>
      <p:sp>
        <p:nvSpPr>
          <p:cNvPr id="26627" name="Chart Placeholder 2">
            <a:extLst>
              <a:ext uri="{FF2B5EF4-FFF2-40B4-BE49-F238E27FC236}">
                <a16:creationId xmlns:a16="http://schemas.microsoft.com/office/drawing/2014/main" xmlns="" id="{67194EDE-86A2-4B63-B0DC-E0906ABE5A7C}"/>
              </a:ext>
            </a:extLst>
          </p:cNvPr>
          <p:cNvSpPr>
            <a:spLocks noGrp="1" noTextEdit="1"/>
          </p:cNvSpPr>
          <p:nvPr>
            <p:ph type="chart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2C806E1-14CC-4CDA-AA3C-2F1683F37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39000" y="6400800"/>
            <a:ext cx="1905000" cy="457200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9B0A62D-C407-437B-9760-57BFB52613A8}" type="slidenum">
              <a:rPr lang="en-US" altLang="sr-Latn-RS">
                <a:latin typeface="Times New Roman" panose="02020603050405020304" pitchFamily="18" charset="0"/>
              </a:rPr>
              <a:pPr eaLnBrk="1" hangingPunct="1"/>
              <a:t>15</a:t>
            </a:fld>
            <a:endParaRPr lang="en-US" altLang="sr-Latn-RS">
              <a:latin typeface="Times New Roman" panose="02020603050405020304" pitchFamily="18" charset="0"/>
            </a:endParaRPr>
          </a:p>
        </p:txBody>
      </p:sp>
      <p:pic>
        <p:nvPicPr>
          <p:cNvPr id="26629" name="Picture 23" descr="GD110014">
            <a:extLst>
              <a:ext uri="{FF2B5EF4-FFF2-40B4-BE49-F238E27FC236}">
                <a16:creationId xmlns:a16="http://schemas.microsoft.com/office/drawing/2014/main" xmlns="" id="{BAC166E5-F82D-4ED1-9786-B570126D0F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"/>
          <a:stretch>
            <a:fillRect/>
          </a:stretch>
        </p:blipFill>
        <p:spPr bwMode="auto">
          <a:xfrm>
            <a:off x="0" y="1071563"/>
            <a:ext cx="5295900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9">
            <a:extLst>
              <a:ext uri="{FF2B5EF4-FFF2-40B4-BE49-F238E27FC236}">
                <a16:creationId xmlns:a16="http://schemas.microsoft.com/office/drawing/2014/main" xmlns="" id="{46A6B820-00FB-4FBF-9598-8A0F982E29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1713" y="2449513"/>
            <a:ext cx="57150" cy="98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xmlns="" id="{EB5AE7FD-8FB8-4240-9C41-7EE3C4427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6950" y="3249613"/>
            <a:ext cx="57150" cy="98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xmlns="" id="{D891C1B3-6AFF-49BF-B72B-1F5125122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3613" y="3306763"/>
            <a:ext cx="57150" cy="746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" name="Text Box 13">
            <a:extLst>
              <a:ext uri="{FF2B5EF4-FFF2-40B4-BE49-F238E27FC236}">
                <a16:creationId xmlns:a16="http://schemas.microsoft.com/office/drawing/2014/main" xmlns="" id="{152B8FA9-91FD-4291-81CC-E2A477CC4E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9888" y="749300"/>
            <a:ext cx="1317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" dirty="0">
                <a:latin typeface="+mj-lt"/>
              </a:rPr>
              <a:t>Gallbladder</a:t>
            </a:r>
            <a:endParaRPr lang="en-US" dirty="0">
              <a:latin typeface="+mj-lt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xmlns="" id="{CB53F7CC-3753-4CBA-88E6-FACAB1CEB3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9738" y="2459038"/>
            <a:ext cx="14351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" dirty="0">
                <a:latin typeface="+mj-lt"/>
              </a:rPr>
              <a:t>common </a:t>
            </a:r>
          </a:p>
          <a:p>
            <a:pPr algn="ctr">
              <a:defRPr/>
            </a:pPr>
            <a:r>
              <a:rPr lang="en" dirty="0">
                <a:latin typeface="+mj-lt"/>
              </a:rPr>
              <a:t>bile duct</a:t>
            </a:r>
            <a:endParaRPr lang="en-US" dirty="0">
              <a:latin typeface="+mj-lt"/>
            </a:endParaRPr>
          </a:p>
        </p:txBody>
      </p:sp>
      <p:sp>
        <p:nvSpPr>
          <p:cNvPr id="11" name="Line 16">
            <a:extLst>
              <a:ext uri="{FF2B5EF4-FFF2-40B4-BE49-F238E27FC236}">
                <a16:creationId xmlns:a16="http://schemas.microsoft.com/office/drawing/2014/main" xmlns="" id="{ABC06602-EF31-4577-9F74-C0744DC9705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78125" y="2790825"/>
            <a:ext cx="379413" cy="130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2" name="Line 17">
            <a:extLst>
              <a:ext uri="{FF2B5EF4-FFF2-40B4-BE49-F238E27FC236}">
                <a16:creationId xmlns:a16="http://schemas.microsoft.com/office/drawing/2014/main" xmlns="" id="{6526FD2E-DD02-4DC3-BBBB-B05E083098B2}"/>
              </a:ext>
            </a:extLst>
          </p:cNvPr>
          <p:cNvSpPr>
            <a:spLocks noChangeShapeType="1"/>
          </p:cNvSpPr>
          <p:nvPr/>
        </p:nvSpPr>
        <p:spPr bwMode="auto">
          <a:xfrm>
            <a:off x="1876425" y="1068388"/>
            <a:ext cx="82550" cy="249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3" name="Text Box 18">
            <a:extLst>
              <a:ext uri="{FF2B5EF4-FFF2-40B4-BE49-F238E27FC236}">
                <a16:creationId xmlns:a16="http://schemas.microsoft.com/office/drawing/2014/main" xmlns="" id="{B44942EB-807E-4E13-9849-0F11F2B13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2214563"/>
            <a:ext cx="12652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" dirty="0">
                <a:solidFill>
                  <a:srgbClr val="FF0000"/>
                </a:solidFill>
                <a:latin typeface="+mj-lt"/>
              </a:rPr>
              <a:t>Fibrosis</a:t>
            </a:r>
          </a:p>
          <a:p>
            <a:pPr>
              <a:defRPr/>
            </a:pPr>
            <a:r>
              <a:rPr lang="en" dirty="0">
                <a:solidFill>
                  <a:srgbClr val="FF0000"/>
                </a:solidFill>
                <a:latin typeface="+mj-lt"/>
              </a:rPr>
              <a:t>cystic</a:t>
            </a:r>
          </a:p>
          <a:p>
            <a:pPr>
              <a:defRPr/>
            </a:pPr>
            <a:r>
              <a:rPr lang="en" dirty="0">
                <a:solidFill>
                  <a:srgbClr val="FF0000"/>
                </a:solidFill>
                <a:latin typeface="+mj-lt"/>
              </a:rPr>
              <a:t>ductus</a:t>
            </a:r>
            <a:endParaRPr lang="en-US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Line 19">
            <a:extLst>
              <a:ext uri="{FF2B5EF4-FFF2-40B4-BE49-F238E27FC236}">
                <a16:creationId xmlns:a16="http://schemas.microsoft.com/office/drawing/2014/main" xmlns="" id="{F1CE90A4-1862-4245-BD20-BC50B3B171A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65275" y="2625725"/>
            <a:ext cx="903288" cy="212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6" name="Text Box 22">
            <a:extLst>
              <a:ext uri="{FF2B5EF4-FFF2-40B4-BE49-F238E27FC236}">
                <a16:creationId xmlns:a16="http://schemas.microsoft.com/office/drawing/2014/main" xmlns="" id="{BE4E448A-B879-4CCE-84EC-D5F420F749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0900" y="1571625"/>
            <a:ext cx="44831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" sz="2400" dirty="0">
                <a:latin typeface="+mj-lt"/>
              </a:rPr>
              <a:t>salty skin ( usually the first sign )</a:t>
            </a:r>
          </a:p>
          <a:p>
            <a:pPr>
              <a:defRPr/>
            </a:pPr>
            <a:endParaRPr lang="en-US" sz="2400" dirty="0">
              <a:latin typeface="+mj-lt"/>
            </a:endParaRPr>
          </a:p>
          <a:p>
            <a:pPr>
              <a:defRPr/>
            </a:pPr>
            <a:r>
              <a:rPr lang="en" sz="2400" dirty="0">
                <a:latin typeface="+mj-lt"/>
              </a:rPr>
              <a:t>thick , viscous secretion covers</a:t>
            </a:r>
          </a:p>
          <a:p>
            <a:pPr>
              <a:defRPr/>
            </a:pPr>
            <a:r>
              <a:rPr lang="en" sz="2400" dirty="0">
                <a:latin typeface="+mj-lt"/>
              </a:rPr>
              <a:t>respiratory and digestive tract</a:t>
            </a:r>
            <a:endParaRPr lang="en-US" sz="2400" dirty="0">
              <a:latin typeface="+mj-lt"/>
            </a:endParaRPr>
          </a:p>
          <a:p>
            <a:pPr>
              <a:defRPr/>
            </a:pPr>
            <a:endParaRPr lang="en-US" sz="2400" dirty="0">
              <a:latin typeface="+mj-lt"/>
            </a:endParaRPr>
          </a:p>
          <a:p>
            <a:pPr>
              <a:defRPr/>
            </a:pPr>
            <a:r>
              <a:rPr lang="en" sz="2400" dirty="0">
                <a:latin typeface="+mj-lt"/>
              </a:rPr>
              <a:t>respiratory infections</a:t>
            </a:r>
            <a:endParaRPr lang="en-US" sz="2400" dirty="0">
              <a:latin typeface="+mj-lt"/>
            </a:endParaRPr>
          </a:p>
          <a:p>
            <a:pPr>
              <a:defRPr/>
            </a:pPr>
            <a:endParaRPr lang="en-US" sz="2400" dirty="0">
              <a:latin typeface="+mj-lt"/>
            </a:endParaRPr>
          </a:p>
          <a:p>
            <a:pPr>
              <a:defRPr/>
            </a:pPr>
            <a:r>
              <a:rPr lang="en" sz="2400" dirty="0">
                <a:latin typeface="+mj-lt"/>
              </a:rPr>
              <a:t>male infertility</a:t>
            </a:r>
            <a:endParaRPr lang="en-US" sz="2400" dirty="0">
              <a:latin typeface="+mj-lt"/>
            </a:endParaRPr>
          </a:p>
          <a:p>
            <a:pPr>
              <a:defRPr/>
            </a:pPr>
            <a:endParaRPr lang="en-US" dirty="0">
              <a:latin typeface="+mj-lt"/>
            </a:endParaRPr>
          </a:p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17" name="Text Box 24">
            <a:extLst>
              <a:ext uri="{FF2B5EF4-FFF2-40B4-BE49-F238E27FC236}">
                <a16:creationId xmlns:a16="http://schemas.microsoft.com/office/drawing/2014/main" xmlns="" id="{FBBEAAE0-3E10-4CE5-A503-95C01AB3A2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4575" y="4832350"/>
            <a:ext cx="787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" dirty="0">
                <a:latin typeface="+mj-lt"/>
              </a:rPr>
              <a:t>thin </a:t>
            </a:r>
          </a:p>
          <a:p>
            <a:pPr algn="ctr">
              <a:defRPr/>
            </a:pPr>
            <a:r>
              <a:rPr lang="en" dirty="0">
                <a:latin typeface="+mj-lt"/>
              </a:rPr>
              <a:t>hose</a:t>
            </a:r>
            <a:endParaRPr lang="en-US" dirty="0">
              <a:latin typeface="+mj-lt"/>
            </a:endParaRPr>
          </a:p>
        </p:txBody>
      </p:sp>
      <p:sp>
        <p:nvSpPr>
          <p:cNvPr id="18" name="Line 25">
            <a:extLst>
              <a:ext uri="{FF2B5EF4-FFF2-40B4-BE49-F238E27FC236}">
                <a16:creationId xmlns:a16="http://schemas.microsoft.com/office/drawing/2014/main" xmlns="" id="{9AA8661D-4139-4CE6-AF5E-13D4F1D8BE1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09738" y="4452938"/>
            <a:ext cx="415925" cy="463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>
            <a:extLst>
              <a:ext uri="{FF2B5EF4-FFF2-40B4-BE49-F238E27FC236}">
                <a16:creationId xmlns:a16="http://schemas.microsoft.com/office/drawing/2014/main" xmlns="" id="{CD64089B-76A5-46B5-8D61-5D66F59041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77813"/>
            <a:ext cx="7772400" cy="844550"/>
          </a:xfrm>
        </p:spPr>
        <p:txBody>
          <a:bodyPr/>
          <a:lstStyle/>
          <a:p>
            <a:pPr eaLnBrk="1" hangingPunct="1"/>
            <a:r>
              <a:rPr lang="en" altLang="sr-Latn-RS" sz="4000" b="1">
                <a:solidFill>
                  <a:srgbClr val="E64F0C"/>
                </a:solidFill>
              </a:rPr>
              <a:t>Pathogenesis of cystic fibrosis</a:t>
            </a:r>
            <a:endParaRPr lang="en-US" altLang="sr-Latn-RS" sz="4000" b="1">
              <a:solidFill>
                <a:srgbClr val="E64F0C"/>
              </a:solidFill>
            </a:endParaRPr>
          </a:p>
        </p:txBody>
      </p:sp>
      <p:graphicFrame>
        <p:nvGraphicFramePr>
          <p:cNvPr id="2050" name="Object 3">
            <a:extLst>
              <a:ext uri="{FF2B5EF4-FFF2-40B4-BE49-F238E27FC236}">
                <a16:creationId xmlns:a16="http://schemas.microsoft.com/office/drawing/2014/main" xmlns="" id="{7C2D6684-E507-4CFF-8128-718AC20A583F}"/>
              </a:ext>
            </a:extLst>
          </p:cNvPr>
          <p:cNvGraphicFramePr>
            <a:graphicFrameLocks noGrp="1" noChangeAspect="1"/>
          </p:cNvGraphicFramePr>
          <p:nvPr>
            <p:ph type="chart" idx="1"/>
          </p:nvPr>
        </p:nvGraphicFramePr>
        <p:xfrm>
          <a:off x="2195513" y="1268413"/>
          <a:ext cx="5761037" cy="543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Image" r:id="rId3" imgW="5168254" imgH="5612698" progId="Photoshop.Image.7">
                  <p:embed/>
                </p:oleObj>
              </mc:Choice>
              <mc:Fallback>
                <p:oleObj name="Image" r:id="rId3" imgW="5168254" imgH="5612698" progId="Photoshop.Image.7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1268413"/>
                        <a:ext cx="5761037" cy="543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val 1">
            <a:extLst>
              <a:ext uri="{FF2B5EF4-FFF2-40B4-BE49-F238E27FC236}">
                <a16:creationId xmlns:a16="http://schemas.microsoft.com/office/drawing/2014/main" xmlns="" id="{A6CDD970-D272-7976-7A9F-8D310057099D}"/>
              </a:ext>
            </a:extLst>
          </p:cNvPr>
          <p:cNvSpPr/>
          <p:nvPr/>
        </p:nvSpPr>
        <p:spPr bwMode="auto">
          <a:xfrm>
            <a:off x="2267744" y="4941168"/>
            <a:ext cx="2088232" cy="504056"/>
          </a:xfrm>
          <a:prstGeom prst="ellips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Chronic bronchitis</a:t>
            </a:r>
            <a:endParaRPr kumimoji="0" lang="sr-Latn-R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xmlns="" id="{0BFDC9E5-A5C4-6838-8DCB-41FD31E26EAB}"/>
              </a:ext>
            </a:extLst>
          </p:cNvPr>
          <p:cNvSpPr/>
          <p:nvPr/>
        </p:nvSpPr>
        <p:spPr bwMode="auto">
          <a:xfrm>
            <a:off x="5364088" y="4869160"/>
            <a:ext cx="2088232" cy="504056"/>
          </a:xfrm>
          <a:prstGeom prst="ellips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Biliary cirrhosis</a:t>
            </a:r>
            <a:endParaRPr kumimoji="0" lang="sr-Latn-R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D7AC5DC9-B229-B78E-EDE6-4A23A884C598}"/>
              </a:ext>
            </a:extLst>
          </p:cNvPr>
          <p:cNvSpPr/>
          <p:nvPr/>
        </p:nvSpPr>
        <p:spPr bwMode="auto">
          <a:xfrm>
            <a:off x="5106385" y="5517848"/>
            <a:ext cx="2088232" cy="504056"/>
          </a:xfrm>
          <a:prstGeom prst="ellips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Meconial ileus</a:t>
            </a:r>
            <a:endParaRPr kumimoji="0" lang="sr-Latn-R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A273B712-A260-2CEB-9ECA-BF155B9C6A82}"/>
              </a:ext>
            </a:extLst>
          </p:cNvPr>
          <p:cNvSpPr/>
          <p:nvPr/>
        </p:nvSpPr>
        <p:spPr bwMode="auto">
          <a:xfrm>
            <a:off x="3923928" y="6072190"/>
            <a:ext cx="2088232" cy="504056"/>
          </a:xfrm>
          <a:prstGeom prst="ellips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dehidration</a:t>
            </a:r>
            <a:endParaRPr kumimoji="0" lang="sr-Latn-R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5B8BD6F0-A6E3-4755-207A-59B3081443F8}"/>
              </a:ext>
            </a:extLst>
          </p:cNvPr>
          <p:cNvSpPr/>
          <p:nvPr/>
        </p:nvSpPr>
        <p:spPr bwMode="auto">
          <a:xfrm>
            <a:off x="2712368" y="5517848"/>
            <a:ext cx="2088232" cy="504056"/>
          </a:xfrm>
          <a:prstGeom prst="ellips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Exocrine pancreas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insufficiency</a:t>
            </a:r>
            <a:endParaRPr kumimoji="0" lang="sr-Latn-R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xmlns="" id="{9092EFB8-1C1E-4659-B341-638D92469F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</a:rPr>
              <a:t>Definition of disease</a:t>
            </a:r>
            <a:endParaRPr lang="en-US" altLang="sr-Latn-RS" b="1">
              <a:solidFill>
                <a:srgbClr val="E64F0C"/>
              </a:solidFill>
            </a:endParaRP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xmlns="" id="{0C836E99-4E35-4682-A205-924F16D789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200" dirty="0">
                <a:latin typeface="+mj-lt"/>
                <a:cs typeface="Times New Roman" pitchFamily="18" charset="0"/>
              </a:rPr>
              <a:t>Disease :</a:t>
            </a:r>
          </a:p>
          <a:p>
            <a:pPr lvl="1" eaLnBrk="1" hangingPunct="1">
              <a:defRPr/>
            </a:pP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nosological entity  </a:t>
            </a:r>
            <a:r>
              <a:rPr lang="en" sz="3200" dirty="0">
                <a:latin typeface="+mj-lt"/>
                <a:cs typeface="Times New Roman" pitchFamily="18" charset="0"/>
              </a:rPr>
              <a:t>( gr . </a:t>
            </a:r>
            <a:r>
              <a:rPr lang="en" sz="3200" i="1" dirty="0" err="1">
                <a:latin typeface="+mj-lt"/>
                <a:cs typeface="Times New Roman" pitchFamily="18" charset="0"/>
              </a:rPr>
              <a:t>nosos </a:t>
            </a:r>
            <a:r>
              <a:rPr lang="en" sz="3200" dirty="0">
                <a:latin typeface="+mj-lt"/>
                <a:cs typeface="Times New Roman" pitchFamily="18" charset="0"/>
              </a:rPr>
              <a:t>= disease )</a:t>
            </a:r>
            <a:endParaRPr lang="en-US" sz="3200" dirty="0">
              <a:latin typeface="+mj-lt"/>
            </a:endParaRPr>
          </a:p>
          <a:p>
            <a:pPr lvl="1" eaLnBrk="1" hangingPunct="1">
              <a:defRPr/>
            </a:pP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etiology and pathogenesis known </a:t>
            </a:r>
            <a:r>
              <a:rPr lang="en" sz="3200" dirty="0">
                <a:latin typeface="+mj-lt"/>
                <a:cs typeface="Times New Roman" pitchFamily="18" charset="0"/>
              </a:rPr>
              <a:t>,</a:t>
            </a:r>
          </a:p>
          <a:p>
            <a:pPr lvl="1" eaLnBrk="1" hangingPunct="1">
              <a:defRPr/>
            </a:pPr>
            <a:r>
              <a:rPr lang="en" sz="3200" dirty="0">
                <a:latin typeface="+mj-lt"/>
                <a:cs typeface="Times New Roman" pitchFamily="18" charset="0"/>
              </a:rPr>
              <a:t>it is distinguished by </a:t>
            </a: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its peculiar </a:t>
            </a:r>
            <a:r>
              <a:rPr lang="en" sz="3200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cellularity and tissue damage and clinical symptoms</a:t>
            </a:r>
            <a:endParaRPr lang="en-US" sz="3200" dirty="0">
              <a:solidFill>
                <a:srgbClr val="E64F0C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xmlns="" id="{FAC204A2-2F74-4312-B6EC-2CFE84219B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sz="3800" b="1">
                <a:solidFill>
                  <a:srgbClr val="E64F0C"/>
                </a:solidFill>
              </a:rPr>
              <a:t>Pathological reaction , process , condition</a:t>
            </a:r>
            <a:endParaRPr lang="en-US" altLang="sr-Latn-RS" sz="3800" b="1">
              <a:solidFill>
                <a:srgbClr val="E64F0C"/>
              </a:solidFill>
            </a:endParaRP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xmlns="" id="{BB453E28-4D5B-46B7-BA17-D0FFE670BC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219200" y="1600200"/>
            <a:ext cx="7772400" cy="48529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Pathological reaction</a:t>
            </a:r>
            <a:r>
              <a:rPr lang="en" sz="3200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 </a:t>
            </a:r>
            <a:r>
              <a:rPr lang="en" sz="3200" dirty="0">
                <a:latin typeface="+mj-lt"/>
              </a:rPr>
              <a:t>-</a:t>
            </a:r>
            <a:r>
              <a:rPr lang="en" sz="3200" dirty="0">
                <a:latin typeface="+mj-lt"/>
                <a:cs typeface="Times New Roman" pitchFamily="18" charset="0"/>
              </a:rPr>
              <a:t> the answer to organism which is not adequate action charms or forces which led to it</a:t>
            </a:r>
            <a:r>
              <a:rPr lang="en" sz="3200" dirty="0">
                <a:latin typeface="+mj-lt"/>
              </a:rPr>
              <a:t> </a:t>
            </a:r>
            <a:endParaRPr lang="sl-SI" sz="3200" dirty="0">
              <a:latin typeface="+mj-lt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Pathological process</a:t>
            </a:r>
            <a:r>
              <a:rPr lang="en" sz="3200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 </a:t>
            </a:r>
            <a:r>
              <a:rPr lang="en" sz="3200" dirty="0">
                <a:latin typeface="+mj-lt"/>
              </a:rPr>
              <a:t>–</a:t>
            </a:r>
            <a:r>
              <a:rPr lang="en" sz="3200" dirty="0">
                <a:latin typeface="+mj-lt"/>
                <a:cs typeface="Times New Roman" pitchFamily="18" charset="0"/>
              </a:rPr>
              <a:t> a series of changes in structures and functions of some tissue ( organ ) caused by the effect of specific etiological agent</a:t>
            </a:r>
            <a:endParaRPr lang="sl-SI" sz="3200" dirty="0">
              <a:latin typeface="+mj-lt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A pathological condition</a:t>
            </a:r>
            <a:r>
              <a:rPr lang="en" sz="3200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 </a:t>
            </a:r>
            <a:r>
              <a:rPr lang="en" sz="3200" dirty="0">
                <a:latin typeface="+mj-lt"/>
                <a:cs typeface="Times New Roman" pitchFamily="18" charset="0"/>
              </a:rPr>
              <a:t>- a consequence of the pathological process that is not fully completed  </a:t>
            </a:r>
            <a:endParaRPr lang="en-US" sz="3200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xmlns="" id="{9BB53BF9-FAD8-4B2E-8926-FBAB976159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  <a:t>Symptoms and signs of the disease</a:t>
            </a:r>
            <a:r>
              <a:rPr lang="en" altLang="sr-Latn-RS" b="1">
                <a:solidFill>
                  <a:srgbClr val="E64F0C"/>
                </a:solidFill>
              </a:rPr>
              <a:t> 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xmlns="" id="{67237546-03B1-4D9C-881D-CA6D503476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Symptoms of the disease</a:t>
            </a:r>
            <a:r>
              <a:rPr lang="en" altLang="sr-Latn-RS" sz="3200" b="1" i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l-SI" altLang="sr-Latn-RS" sz="3200" b="1" i="1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" altLang="sr-Latn-RS" dirty="0">
                <a:latin typeface="Times New Roman" panose="02020603050405020304" pitchFamily="18" charset="0"/>
              </a:rPr>
              <a:t>-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subjective</a:t>
            </a:r>
            <a:endParaRPr lang="sl-SI" altLang="sr-Latn-RS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" altLang="sr-Latn-RS" dirty="0">
                <a:latin typeface="Times New Roman" panose="02020603050405020304" pitchFamily="18" charset="0"/>
              </a:rPr>
              <a:t>- objective</a:t>
            </a:r>
            <a:endParaRPr lang="sl-SI" altLang="sr-Latn-RS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" altLang="sr-Latn-RS" dirty="0">
                <a:latin typeface="Times New Roman" panose="02020603050405020304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" altLang="sr-Latn-RS" dirty="0">
                <a:latin typeface="Times New Roman" panose="02020603050405020304" pitchFamily="18" charset="0"/>
              </a:rPr>
              <a:t>- specific</a:t>
            </a:r>
            <a:endParaRPr lang="sl-SI" altLang="sr-Latn-RS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" altLang="sr-Latn-RS" dirty="0">
                <a:latin typeface="Times New Roman" panose="02020603050405020304" pitchFamily="18" charset="0"/>
              </a:rPr>
              <a:t>- non-specific</a:t>
            </a:r>
            <a:endParaRPr lang="sl-SI" altLang="sr-Latn-RS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sl-SI" altLang="sr-Latn-RS" b="1" i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" altLang="sr-Latn-RS" dirty="0">
                <a:latin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Signs of illness</a:t>
            </a:r>
            <a:r>
              <a:rPr lang="en" altLang="sr-Latn-RS" sz="3200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b="1" i="1" dirty="0">
                <a:latin typeface="Times New Roman" panose="02020603050405020304" pitchFamily="18" charset="0"/>
              </a:rPr>
              <a:t>-</a:t>
            </a:r>
            <a:r>
              <a:rPr lang="en" altLang="sr-Latn-R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 parameters , which can be registered during the examination of the patient</a:t>
            </a:r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r>
              <a:rPr lang="en" altLang="sr-Latn-RS" dirty="0">
                <a:latin typeface="Times New Roman" panose="02020603050405020304" pitchFamily="18" charset="0"/>
              </a:rPr>
              <a:t>    </a:t>
            </a:r>
            <a:endParaRPr lang="en-US" altLang="sr-Latn-R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xmlns="" id="{AF1AC900-39A3-44D1-8126-CF077D56D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sr-Latn-RS">
                <a:cs typeface="Times New Roman" panose="02020603050405020304" pitchFamily="18" charset="0"/>
              </a:rPr>
              <a:t>Lecture content part 1</a:t>
            </a:r>
            <a:endParaRPr lang="en-US" altLang="sr-Latn-RS">
              <a:cs typeface="Times New Roman" panose="02020603050405020304" pitchFamily="18" charset="0"/>
            </a:endParaRP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xmlns="" id="{B17418B9-E806-4FB1-9FB8-9EF22F035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938" y="1500188"/>
            <a:ext cx="8129587" cy="4530725"/>
          </a:xfrm>
        </p:spPr>
        <p:txBody>
          <a:bodyPr/>
          <a:lstStyle/>
          <a:p>
            <a:r>
              <a:rPr lang="en" altLang="sr-Latn-RS">
                <a:latin typeface="Times New Roman" panose="02020603050405020304" pitchFamily="18" charset="0"/>
                <a:cs typeface="Times New Roman" panose="02020603050405020304" pitchFamily="18" charset="0"/>
              </a:rPr>
              <a:t>Subject of Pathological Physiology</a:t>
            </a:r>
          </a:p>
          <a:p>
            <a:r>
              <a:rPr lang="en" altLang="sr-Latn-RS">
                <a:latin typeface="Times New Roman" panose="02020603050405020304" pitchFamily="18" charset="0"/>
                <a:cs typeface="Times New Roman" panose="02020603050405020304" pitchFamily="18" charset="0"/>
              </a:rPr>
              <a:t>Definitions of health</a:t>
            </a:r>
          </a:p>
          <a:p>
            <a:r>
              <a:rPr lang="en" altLang="sr-Latn-RS">
                <a:latin typeface="Times New Roman" panose="02020603050405020304" pitchFamily="18" charset="0"/>
                <a:cs typeface="Times New Roman" panose="02020603050405020304" pitchFamily="18" charset="0"/>
              </a:rPr>
              <a:t>Definition of disease</a:t>
            </a:r>
          </a:p>
          <a:p>
            <a:r>
              <a:rPr lang="en" altLang="sr-Latn-RS">
                <a:latin typeface="Times New Roman" panose="02020603050405020304" pitchFamily="18" charset="0"/>
                <a:cs typeface="Times New Roman" panose="02020603050405020304" pitchFamily="18" charset="0"/>
              </a:rPr>
              <a:t>Etiology of the disease</a:t>
            </a:r>
            <a:endParaRPr lang="en-US" altLang="sr-Latn-R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" altLang="sr-Latn-RS">
                <a:latin typeface="Times New Roman" panose="02020603050405020304" pitchFamily="18" charset="0"/>
                <a:cs typeface="Times New Roman" panose="02020603050405020304" pitchFamily="18" charset="0"/>
              </a:rPr>
              <a:t>Pathogenesis of the disease</a:t>
            </a:r>
          </a:p>
          <a:p>
            <a:r>
              <a:rPr lang="en" altLang="sr-Latn-RS">
                <a:latin typeface="Times New Roman" panose="02020603050405020304" pitchFamily="18" charset="0"/>
                <a:cs typeface="Times New Roman" panose="02020603050405020304" pitchFamily="18" charset="0"/>
              </a:rPr>
              <a:t>The course (phases of the disease) and the outcome of the disease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xmlns="" id="{B19FDB2C-4905-4555-93D4-613CCDF913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  <a:t>Division of disease</a:t>
            </a:r>
            <a:r>
              <a:rPr lang="en" altLang="sr-Latn-RS" b="1" i="1">
                <a:solidFill>
                  <a:srgbClr val="E64F0C"/>
                </a:solidFill>
                <a:cs typeface="Times New Roman" panose="02020603050405020304" pitchFamily="18" charset="0"/>
              </a:rPr>
              <a:t> </a:t>
            </a:r>
            <a:endParaRPr lang="en-US" altLang="sr-Latn-RS" b="1" i="1">
              <a:solidFill>
                <a:srgbClr val="E64F0C"/>
              </a:solidFill>
              <a:cs typeface="Times New Roman" panose="02020603050405020304" pitchFamily="18" charset="0"/>
            </a:endParaRP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xmlns="" id="{DDA0DBA2-08FD-4800-BF66-2134AB62DB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altLang="sr-Latn-R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Acute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diseases</a:t>
            </a:r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Subacute </a:t>
            </a:r>
            <a:r>
              <a:rPr lang="en" altLang="sr-Latn-RS" sz="3200" dirty="0">
                <a:latin typeface="Times New Roman" panose="02020603050405020304" pitchFamily="18" charset="0"/>
              </a:rPr>
              <a:t>diseases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Chronic </a:t>
            </a:r>
            <a:r>
              <a:rPr lang="en" altLang="sr-Latn-RS" sz="3200" dirty="0">
                <a:latin typeface="Times New Roman" panose="02020603050405020304" pitchFamily="18" charset="0"/>
              </a:rPr>
              <a:t>diseases</a:t>
            </a:r>
            <a:endParaRPr lang="en-US" altLang="sr-Latn-R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xmlns="" id="{924B206F-3625-41F1-A1C0-5D5F4F4CC7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 dirty="0">
                <a:solidFill>
                  <a:srgbClr val="E64F0C"/>
                </a:solidFill>
                <a:cs typeface="Times New Roman" panose="02020603050405020304" pitchFamily="18" charset="0"/>
              </a:rPr>
              <a:t>Disease severity</a:t>
            </a:r>
            <a:r>
              <a:rPr lang="en" altLang="sr-Latn-RS" b="1" i="1" dirty="0">
                <a:solidFill>
                  <a:srgbClr val="E64F0C"/>
                </a:solidFill>
                <a:cs typeface="Times New Roman" panose="02020603050405020304" pitchFamily="18" charset="0"/>
              </a:rPr>
              <a:t> </a:t>
            </a:r>
            <a:endParaRPr lang="en-US" altLang="sr-Latn-RS" b="1" i="1" dirty="0">
              <a:solidFill>
                <a:srgbClr val="E64F0C"/>
              </a:solidFill>
              <a:cs typeface="Times New Roman" panose="02020603050405020304" pitchFamily="18" charset="0"/>
            </a:endParaRP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xmlns="" id="{1D1348B2-8469-453D-9756-ED32CF179C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subclinical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 of the disease</a:t>
            </a:r>
            <a:r>
              <a:rPr lang="en" altLang="sr-Latn-RS" sz="3200" dirty="0">
                <a:latin typeface="Times New Roman" panose="02020603050405020304" pitchFamily="18" charset="0"/>
              </a:rPr>
              <a:t> ( latent or inapparent )</a:t>
            </a:r>
          </a:p>
          <a:p>
            <a:pPr eaLnBrk="1" hangingPunct="1"/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mild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disease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dirty="0">
                <a:latin typeface="Times New Roman" panose="02020603050405020304" pitchFamily="18" charset="0"/>
              </a:rPr>
              <a:t>(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ambulatory </a:t>
            </a:r>
            <a:r>
              <a:rPr lang="en" altLang="sr-Latn-RS" sz="3200" dirty="0">
                <a:latin typeface="Times New Roman" panose="02020603050405020304" pitchFamily="18" charset="0"/>
              </a:rPr>
              <a:t>)</a:t>
            </a: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disease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clearly expressed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symptoms </a:t>
            </a:r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" altLang="sr-Latn-RS" sz="3200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 of the disease 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terminal stage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disease</a:t>
            </a:r>
            <a:r>
              <a:rPr lang="en" altLang="sr-Latn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l-SI" altLang="sr-Latn-RS" b="1" dirty="0">
              <a:latin typeface="Times New Roman" panose="02020603050405020304" pitchFamily="18" charset="0"/>
            </a:endParaRPr>
          </a:p>
          <a:p>
            <a:pPr eaLnBrk="1" hangingPunct="1"/>
            <a:endParaRPr lang="en-US" altLang="sr-Latn-R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xmlns="" id="{F85C2DAB-8FE0-49A2-8B97-F86A6C21FF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  <a:t>Stages of the disease</a:t>
            </a:r>
            <a:r>
              <a:rPr lang="en" altLang="sr-Latn-RS" b="1">
                <a:solidFill>
                  <a:srgbClr val="E64F0C"/>
                </a:solidFill>
              </a:rPr>
              <a:t> 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xmlns="" id="{B989E542-1BBD-46D2-8A95-357E1689C6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1550" y="1600200"/>
            <a:ext cx="8020050" cy="4852988"/>
          </a:xfrm>
        </p:spPr>
        <p:txBody>
          <a:bodyPr/>
          <a:lstStyle/>
          <a:p>
            <a:pPr eaLnBrk="1" hangingPunct="1"/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initial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latent 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introductory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prodromal ( </a:t>
            </a:r>
            <a:r>
              <a:rPr lang="en" altLang="sr-Latn-R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prodromos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preceding </a:t>
            </a:r>
            <a:r>
              <a:rPr lang="en" altLang="sr-Latn-RS" sz="3200" dirty="0">
                <a:latin typeface="Times New Roman" panose="02020603050405020304" pitchFamily="18" charset="0"/>
              </a:rPr>
              <a:t>)</a:t>
            </a:r>
          </a:p>
          <a:p>
            <a:pPr eaLnBrk="1" hangingPunct="1"/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manifest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phase or stage expressed diseases 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regression phase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disease 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convalescence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phase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xmlns="" id="{A660844A-312B-46C8-A7D5-1BCAE42DD4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 dirty="0">
                <a:solidFill>
                  <a:srgbClr val="E64F0C"/>
                </a:solidFill>
                <a:cs typeface="Times New Roman" panose="02020603050405020304" pitchFamily="18" charset="0"/>
              </a:rPr>
              <a:t>Ending of the disease</a:t>
            </a:r>
            <a:r>
              <a:rPr lang="en" altLang="sr-Latn-RS" b="1" dirty="0">
                <a:solidFill>
                  <a:srgbClr val="E64F0C"/>
                </a:solidFill>
              </a:rPr>
              <a:t> 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xmlns="" id="{EAF6C116-0215-473F-B478-A49EE2AF12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complete recovery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" altLang="sr-Latn-R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restitutio ad integrum </a:t>
            </a:r>
            <a:r>
              <a:rPr lang="en" altLang="sr-Latn-RS" sz="3200" dirty="0">
                <a:latin typeface="Times New Roman" panose="02020603050405020304" pitchFamily="18" charset="0"/>
              </a:rPr>
              <a:t>)</a:t>
            </a:r>
          </a:p>
          <a:p>
            <a:pPr eaLnBrk="1" hangingPunct="1"/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incomplete recovery </a:t>
            </a:r>
            <a:endParaRPr lang="en" altLang="sr-Latn-RS" sz="3200" b="1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transition to a pathological state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  </a:t>
            </a:r>
            <a:endParaRPr lang="sl-SI" altLang="sr-Latn-RS" sz="3200" b="1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lethal outcome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death of the organism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" altLang="sr-Latn-R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exitus lethalis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sr-Latn-R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xmlns="" id="{9247F2C6-5F29-4313-8576-2BFF3B47A8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sz="3800" b="1">
                <a:solidFill>
                  <a:srgbClr val="E64F0C"/>
                </a:solidFill>
              </a:rPr>
              <a:t>Definitions of death are based on : 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xmlns="" id="{5CD51E3B-8B99-4676-A75C-817FC1C32B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sl-SI" b="1" i="1" dirty="0"/>
          </a:p>
          <a:p>
            <a:pPr eaLnBrk="1" hangingPunct="1">
              <a:defRPr/>
            </a:pPr>
            <a:r>
              <a:rPr lang="en" sz="3200" dirty="0">
                <a:latin typeface="+mj-lt"/>
                <a:cs typeface="Times New Roman" pitchFamily="18" charset="0"/>
              </a:rPr>
              <a:t>irreversible termination </a:t>
            </a: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of blood flow </a:t>
            </a:r>
            <a:r>
              <a:rPr lang="en" sz="3200" dirty="0">
                <a:latin typeface="+mj-lt"/>
                <a:cs typeface="Times New Roman" pitchFamily="18" charset="0"/>
              </a:rPr>
              <a:t>and </a:t>
            </a: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breathing</a:t>
            </a:r>
            <a:endParaRPr lang="sl-SI" sz="3200" b="1" dirty="0">
              <a:solidFill>
                <a:srgbClr val="E64F0C"/>
              </a:solidFill>
              <a:latin typeface="+mj-lt"/>
            </a:endParaRPr>
          </a:p>
          <a:p>
            <a:pPr eaLnBrk="1" hangingPunct="1">
              <a:defRPr/>
            </a:pPr>
            <a:r>
              <a:rPr lang="en" sz="3200" dirty="0">
                <a:latin typeface="+mj-lt"/>
                <a:cs typeface="Times New Roman" pitchFamily="18" charset="0"/>
              </a:rPr>
              <a:t>irreversible cessation of all </a:t>
            </a: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functions</a:t>
            </a:r>
            <a:r>
              <a:rPr lang="en" sz="3200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 </a:t>
            </a: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of the</a:t>
            </a:r>
            <a:r>
              <a:rPr lang="en" sz="3200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 </a:t>
            </a: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brain</a:t>
            </a:r>
            <a:r>
              <a:rPr lang="en" sz="3200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 </a:t>
            </a:r>
            <a:endParaRPr lang="sl-SI" sz="3200" dirty="0">
              <a:solidFill>
                <a:srgbClr val="E64F0C"/>
              </a:solidFill>
              <a:latin typeface="+mj-lt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36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>
            <a:extLst>
              <a:ext uri="{FF2B5EF4-FFF2-40B4-BE49-F238E27FC236}">
                <a16:creationId xmlns:a16="http://schemas.microsoft.com/office/drawing/2014/main" xmlns="" id="{753738A0-7075-49CB-8420-68762DEA3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sr-Latn-RS">
                <a:cs typeface="Times New Roman" panose="02020603050405020304" pitchFamily="18" charset="0"/>
              </a:rPr>
              <a:t>Lecture content part 2</a:t>
            </a:r>
            <a:endParaRPr lang="en-US" altLang="sr-Latn-RS">
              <a:cs typeface="Times New Roman" panose="02020603050405020304" pitchFamily="18" charset="0"/>
            </a:endParaRPr>
          </a:p>
        </p:txBody>
      </p:sp>
      <p:sp>
        <p:nvSpPr>
          <p:cNvPr id="35843" name="Content Placeholder 2">
            <a:extLst>
              <a:ext uri="{FF2B5EF4-FFF2-40B4-BE49-F238E27FC236}">
                <a16:creationId xmlns:a16="http://schemas.microsoft.com/office/drawing/2014/main" xmlns="" id="{DBBCB6A4-78C9-47C5-B8A0-8F57307266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 of cells</a:t>
            </a:r>
            <a:endParaRPr lang="en-US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Adaptive changes in cells</a:t>
            </a:r>
            <a:endParaRPr lang="en-US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Characteristics and mechanism of origin, reversible cell injury</a:t>
            </a:r>
            <a:endParaRPr lang="en-US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Characteristics and mechanism of origin, irreversible cell injury</a:t>
            </a:r>
            <a:endParaRPr lang="en-US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Mechanisms of origin of cellular deaths : apoptosis and necrosis</a:t>
            </a:r>
            <a:endParaRPr lang="en-US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xmlns="" id="{5CAE437E-08BE-4646-A5FA-99B9AD10AD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77813"/>
            <a:ext cx="7772400" cy="747712"/>
          </a:xfrm>
        </p:spPr>
        <p:txBody>
          <a:bodyPr/>
          <a:lstStyle/>
          <a:p>
            <a:pPr algn="ctr" eaLnBrk="1" hangingPunct="1"/>
            <a:r>
              <a:rPr lang="en" altLang="sr-Latn-RS" sz="3800" b="1">
                <a:solidFill>
                  <a:srgbClr val="E64F0C"/>
                </a:solidFill>
              </a:rPr>
              <a:t>A cell</a:t>
            </a:r>
            <a:endParaRPr lang="en-US" altLang="sr-Latn-RS" sz="3800" b="1">
              <a:solidFill>
                <a:srgbClr val="E64F0C"/>
              </a:solidFill>
            </a:endParaRP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xmlns="" id="{6176D915-D2F0-46EF-90C6-71FB7BA323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196975"/>
            <a:ext cx="7772400" cy="53276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en-US" altLang="sr-Latn-RS" sz="2400" dirty="0">
              <a:solidFill>
                <a:schemeClr val="fol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basic unit of structure and function of all living things</a:t>
            </a:r>
            <a:endParaRPr lang="sl-SI" altLang="sr-Latn-RS" sz="2400" dirty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human body (?) - more than 75 trillion</a:t>
            </a:r>
            <a:endParaRPr lang="sl-SI" altLang="sr-Latn-RS" sz="2400" dirty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sr-Latn-RS" sz="2400" dirty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2400" dirty="0">
                <a:latin typeface="Times New Roman" panose="02020603050405020304" pitchFamily="18" charset="0"/>
              </a:rPr>
              <a:t>old and worn out cells </a:t>
            </a:r>
            <a:r>
              <a:rPr lang="en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" altLang="sr-Latn-RS" sz="2400" dirty="0">
                <a:latin typeface="Times New Roman" panose="02020603050405020304" pitchFamily="18" charset="0"/>
              </a:rPr>
              <a:t>are replaced with new ones</a:t>
            </a:r>
            <a:r>
              <a:rPr lang="en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l-SI" altLang="sr-Latn-RS" sz="2400" dirty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sr-Latn-RS" sz="2400" dirty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cells are also renewed which died out as a result of the action of different etiological factors</a:t>
            </a:r>
            <a:r>
              <a:rPr lang="en" altLang="sr-Latn-RS" sz="2000" dirty="0"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>
            <a:extLst>
              <a:ext uri="{FF2B5EF4-FFF2-40B4-BE49-F238E27FC236}">
                <a16:creationId xmlns:a16="http://schemas.microsoft.com/office/drawing/2014/main" xmlns="" id="{84E66B01-F0FA-424E-9C4D-31D11635FA3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08088" y="381000"/>
          <a:ext cx="7250112" cy="609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Image" r:id="rId3" imgW="6729997" imgH="5340107" progId="Photoshop.Image.7">
                  <p:embed/>
                </p:oleObj>
              </mc:Choice>
              <mc:Fallback>
                <p:oleObj name="Image" r:id="rId3" imgW="6729997" imgH="5340107" progId="Photoshop.Image.7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088" y="381000"/>
                        <a:ext cx="7250112" cy="609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xmlns="" id="{B56839DF-C614-4A04-84F1-87079698DB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sz="3800" b="1">
                <a:solidFill>
                  <a:srgbClr val="E64F0C"/>
                </a:solidFill>
                <a:cs typeface="Times New Roman" panose="02020603050405020304" pitchFamily="18" charset="0"/>
              </a:rPr>
              <a:t>Adaptive cell changes</a:t>
            </a:r>
            <a:endParaRPr lang="en-US" altLang="sr-Latn-RS" sz="3800">
              <a:solidFill>
                <a:srgbClr val="E64F0C"/>
              </a:solidFill>
              <a:cs typeface="Times New Roman" panose="02020603050405020304" pitchFamily="18" charset="0"/>
            </a:endParaRPr>
          </a:p>
        </p:txBody>
      </p:sp>
      <p:sp>
        <p:nvSpPr>
          <p:cNvPr id="38915" name="Rectangle 3">
            <a:extLst>
              <a:ext uri="{FF2B5EF4-FFF2-40B4-BE49-F238E27FC236}">
                <a16:creationId xmlns:a16="http://schemas.microsoft.com/office/drawing/2014/main" xmlns="" id="{3ECB1A2A-DDB6-422A-A79D-FB3C7851C6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1676400"/>
            <a:ext cx="8208963" cy="4848225"/>
          </a:xfrm>
        </p:spPr>
        <p:txBody>
          <a:bodyPr/>
          <a:lstStyle/>
          <a:p>
            <a:pPr eaLnBrk="1" hangingPunct="1"/>
            <a:r>
              <a:rPr lang="en" altLang="sr-Latn-RS" sz="3200">
                <a:latin typeface="Times New Roman" panose="02020603050405020304" pitchFamily="18" charset="0"/>
                <a:cs typeface="Times New Roman" panose="02020603050405020304" pitchFamily="18" charset="0"/>
              </a:rPr>
              <a:t>change </a:t>
            </a:r>
            <a:r>
              <a:rPr lang="en" altLang="sr-Latn-RS" sz="3200" b="1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size </a:t>
            </a:r>
            <a:r>
              <a:rPr lang="en" altLang="sr-Latn-RS" sz="3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" altLang="sr-Latn-RS" sz="3200" b="1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" altLang="sr-Latn-RS" sz="320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" altLang="sr-Latn-RS" sz="3200" b="1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 of </a:t>
            </a:r>
            <a:r>
              <a:rPr lang="en" altLang="sr-Latn-RS" sz="3200">
                <a:latin typeface="Times New Roman" panose="02020603050405020304" pitchFamily="18" charset="0"/>
                <a:cs typeface="Times New Roman" panose="02020603050405020304" pitchFamily="18" charset="0"/>
              </a:rPr>
              <a:t>cells</a:t>
            </a:r>
            <a:endParaRPr lang="sl-SI" altLang="sr-Latn-RS" sz="320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>
                <a:latin typeface="Times New Roman" panose="02020603050405020304" pitchFamily="18" charset="0"/>
              </a:rPr>
              <a:t>they arise during </a:t>
            </a:r>
            <a:r>
              <a:rPr lang="en" altLang="sr-Latn-RS" sz="3200" b="1">
                <a:solidFill>
                  <a:srgbClr val="E64F0C"/>
                </a:solidFill>
                <a:latin typeface="Times New Roman" panose="02020603050405020304" pitchFamily="18" charset="0"/>
              </a:rPr>
              <a:t>the normal life cycle</a:t>
            </a:r>
            <a:r>
              <a:rPr lang="en" altLang="sr-Latn-RS" sz="3200" b="1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>
                <a:latin typeface="Times New Roman" panose="02020603050405020304" pitchFamily="18" charset="0"/>
              </a:rPr>
              <a:t>or </a:t>
            </a:r>
            <a:r>
              <a:rPr lang="en" altLang="sr-Latn-RS" sz="3200" b="1">
                <a:solidFill>
                  <a:srgbClr val="E64F0C"/>
                </a:solidFill>
                <a:latin typeface="Times New Roman" panose="02020603050405020304" pitchFamily="18" charset="0"/>
              </a:rPr>
              <a:t>by the effect of some stimulus </a:t>
            </a:r>
            <a:r>
              <a:rPr lang="en" altLang="sr-Latn-RS" sz="3200">
                <a:latin typeface="Times New Roman" panose="02020603050405020304" pitchFamily="18" charset="0"/>
              </a:rPr>
              <a:t>from the environment</a:t>
            </a:r>
            <a:endParaRPr lang="sl-SI" altLang="sr-Latn-RS" sz="320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>
                <a:latin typeface="Times New Roman" panose="02020603050405020304" pitchFamily="18" charset="0"/>
              </a:rPr>
              <a:t>they can be </a:t>
            </a:r>
            <a:r>
              <a:rPr lang="en" altLang="sr-Latn-RS" sz="3200" b="1">
                <a:solidFill>
                  <a:srgbClr val="E64F0C"/>
                </a:solidFill>
                <a:latin typeface="Times New Roman" panose="02020603050405020304" pitchFamily="18" charset="0"/>
              </a:rPr>
              <a:t>temporary </a:t>
            </a:r>
            <a:r>
              <a:rPr lang="en" altLang="sr-Latn-RS" sz="3200">
                <a:latin typeface="Times New Roman" panose="02020603050405020304" pitchFamily="18" charset="0"/>
              </a:rPr>
              <a:t>or </a:t>
            </a:r>
            <a:r>
              <a:rPr lang="en" altLang="sr-Latn-RS" sz="3200" b="1">
                <a:solidFill>
                  <a:srgbClr val="E64F0C"/>
                </a:solidFill>
                <a:latin typeface="Times New Roman" panose="02020603050405020304" pitchFamily="18" charset="0"/>
              </a:rPr>
              <a:t>permanent</a:t>
            </a:r>
            <a:endParaRPr lang="sl-SI" altLang="sr-Latn-RS" sz="3200" b="1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b="1">
                <a:solidFill>
                  <a:srgbClr val="E64F0C"/>
                </a:solidFill>
                <a:latin typeface="Times New Roman" panose="02020603050405020304" pitchFamily="18" charset="0"/>
              </a:rPr>
              <a:t>hypertrophy , atrophy , hyperplasia , metaplasia and dysplasia</a:t>
            </a:r>
            <a:endParaRPr lang="en-US" altLang="sr-Latn-RS" sz="3200" b="1">
              <a:solidFill>
                <a:srgbClr val="E64F0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500" name="Picture 4" descr="05_001">
            <a:extLst>
              <a:ext uri="{FF2B5EF4-FFF2-40B4-BE49-F238E27FC236}">
                <a16:creationId xmlns:a16="http://schemas.microsoft.com/office/drawing/2014/main" xmlns="" id="{18B55CDC-9819-40D9-BD7D-7EB10C9DB0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8305800" cy="6289675"/>
          </a:xfrm>
          <a:prstGeom prst="rect">
            <a:avLst/>
          </a:prstGeom>
          <a:noFill/>
          <a:ln w="38100">
            <a:solidFill>
              <a:srgbClr val="CC99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xmlns="" id="{6BDDE470-B1C6-44AC-B5EC-A1103081F2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b="1">
                <a:solidFill>
                  <a:srgbClr val="E64F0C"/>
                </a:solidFill>
              </a:rPr>
              <a:t>Pathological basis of the disease</a:t>
            </a:r>
            <a:endParaRPr lang="en-US" altLang="sr-Latn-RS" b="1">
              <a:solidFill>
                <a:srgbClr val="E64F0C"/>
              </a:solidFill>
            </a:endParaRP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xmlns="" id="{C7ADDF40-9309-4A4F-B357-1F1F3E3609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" altLang="sr-Latn-RS" sz="3200">
                <a:latin typeface="Times New Roman" panose="02020603050405020304" pitchFamily="18" charset="0"/>
              </a:rPr>
              <a:t>pathological </a:t>
            </a:r>
            <a:r>
              <a:rPr lang="en" altLang="sr-Latn-RS" sz="3200" b="1">
                <a:solidFill>
                  <a:srgbClr val="E64F0C"/>
                </a:solidFill>
                <a:latin typeface="Times New Roman" panose="02020603050405020304" pitchFamily="18" charset="0"/>
              </a:rPr>
              <a:t>anatomy</a:t>
            </a:r>
            <a:endParaRPr lang="sl-SI" altLang="sr-Latn-RS" sz="3200" b="1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>
                <a:latin typeface="Times New Roman" panose="02020603050405020304" pitchFamily="18" charset="0"/>
              </a:rPr>
              <a:t>pathological </a:t>
            </a:r>
            <a:r>
              <a:rPr lang="en" altLang="sr-Latn-RS" sz="3200" b="1">
                <a:solidFill>
                  <a:srgbClr val="E64F0C"/>
                </a:solidFill>
                <a:latin typeface="Times New Roman" panose="02020603050405020304" pitchFamily="18" charset="0"/>
              </a:rPr>
              <a:t>physiology</a:t>
            </a:r>
            <a:endParaRPr lang="en-US" altLang="sr-Latn-RS" sz="3200" b="1">
              <a:solidFill>
                <a:srgbClr val="E64F0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>
            <a:extLst>
              <a:ext uri="{FF2B5EF4-FFF2-40B4-BE49-F238E27FC236}">
                <a16:creationId xmlns:a16="http://schemas.microsoft.com/office/drawing/2014/main" xmlns="" id="{A553496A-4A0C-4220-B96C-7273B8AD556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77950" y="0"/>
          <a:ext cx="70104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Image" r:id="rId3" imgW="3858776" imgH="5010922" progId="Photoshop.Image.7">
                  <p:embed/>
                </p:oleObj>
              </mc:Choice>
              <mc:Fallback>
                <p:oleObj name="Image" r:id="rId3" imgW="3858776" imgH="5010922" progId="Photoshop.Image.7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7950" y="0"/>
                        <a:ext cx="70104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>
            <a:extLst>
              <a:ext uri="{FF2B5EF4-FFF2-40B4-BE49-F238E27FC236}">
                <a16:creationId xmlns:a16="http://schemas.microsoft.com/office/drawing/2014/main" xmlns="" id="{2CB66972-85E7-4E9E-886D-2925A0F114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00113" y="69850"/>
          <a:ext cx="7704137" cy="679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Image" r:id="rId3" imgW="3694183" imgH="3054102" progId="Photoshop.Image.7">
                  <p:embed/>
                </p:oleObj>
              </mc:Choice>
              <mc:Fallback>
                <p:oleObj name="Image" r:id="rId3" imgW="3694183" imgH="3054102" progId="Photoshop.Image.7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69850"/>
                        <a:ext cx="7704137" cy="679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xmlns="" id="{62C3C678-A40C-4BC4-8F8B-147FEB1F1B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sz="3800" b="1">
                <a:solidFill>
                  <a:srgbClr val="E64F0C"/>
                </a:solidFill>
                <a:cs typeface="Times New Roman" panose="02020603050405020304" pitchFamily="18" charset="0"/>
              </a:rPr>
              <a:t>Atrophy</a:t>
            </a:r>
            <a:r>
              <a:rPr lang="en" altLang="sr-Latn-RS" sz="3800" b="1">
                <a:solidFill>
                  <a:srgbClr val="E64F0C"/>
                </a:solidFill>
              </a:rPr>
              <a:t> </a:t>
            </a:r>
            <a:r>
              <a:rPr lang="sl-SI" altLang="sr-Latn-RS" sz="3800">
                <a:solidFill>
                  <a:srgbClr val="E64F0C"/>
                </a:solidFill>
              </a:rPr>
              <a:t/>
            </a:r>
            <a:br>
              <a:rPr lang="sl-SI" altLang="sr-Latn-RS" sz="3800">
                <a:solidFill>
                  <a:srgbClr val="E64F0C"/>
                </a:solidFill>
              </a:rPr>
            </a:br>
            <a:r>
              <a:rPr lang="en" altLang="sr-Latn-RS" sz="3000" b="1">
                <a:solidFill>
                  <a:srgbClr val="E64F0C"/>
                </a:solidFill>
              </a:rPr>
              <a:t>( </a:t>
            </a:r>
            <a:r>
              <a:rPr lang="en" altLang="sr-Latn-RS" sz="3000" b="1">
                <a:solidFill>
                  <a:srgbClr val="E64F0C"/>
                </a:solidFill>
                <a:cs typeface="Times New Roman" panose="02020603050405020304" pitchFamily="18" charset="0"/>
              </a:rPr>
              <a:t>decrease cell size </a:t>
            </a:r>
            <a:r>
              <a:rPr lang="en" altLang="sr-Latn-RS" sz="3000" b="1">
                <a:solidFill>
                  <a:srgbClr val="E64F0C"/>
                </a:solidFill>
              </a:rPr>
              <a:t>)</a:t>
            </a:r>
            <a:endParaRPr lang="en-US" altLang="sr-Latn-RS" sz="3000" b="1">
              <a:solidFill>
                <a:srgbClr val="E64F0C"/>
              </a:solidFill>
            </a:endParaRP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xmlns="" id="{7FADB86A-BD03-49DD-8372-638EE22ECE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62000" y="2209800"/>
            <a:ext cx="8131175" cy="438785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" altLang="sr-Latn-RS" dirty="0">
                <a:latin typeface="Times New Roman" panose="02020603050405020304" pitchFamily="18" charset="0"/>
              </a:rPr>
              <a:t>causes of atrophy :</a:t>
            </a:r>
          </a:p>
          <a:p>
            <a:pPr eaLnBrk="1" hangingPunct="1"/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reduced usage</a:t>
            </a:r>
            <a:r>
              <a:rPr lang="en" altLang="sr-Latn-RS" b="1" i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" altLang="sr-Latn-R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disuse atrophy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sl-SI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disturbed innervation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eng . </a:t>
            </a:r>
            <a:r>
              <a:rPr lang="en" altLang="sr-Latn-R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denervation atrophy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sl-SI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disorders in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arterial blood supply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sl-SI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absence of hormonal factors</a:t>
            </a:r>
            <a:r>
              <a:rPr lang="en" altLang="sr-Latn-RS" b="1" i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" altLang="sr-Latn-R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l-SI" altLang="sr-Latn-RS" b="1" i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aging</a:t>
            </a:r>
            <a:r>
              <a:rPr lang="en" altLang="sr-Latn-R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" altLang="sr-Latn-R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senile atrophy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xmlns="" id="{0BE84EC6-20B2-4D31-8BDA-1BE4A60484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  <a:t>Hypertrophy </a:t>
            </a:r>
            <a:r>
              <a:rPr lang="en-US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  <a:t/>
            </a:r>
            <a:br>
              <a:rPr lang="en-US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</a:br>
            <a:r>
              <a:rPr lang="en" altLang="sr-Latn-RS" sz="2900" b="1">
                <a:solidFill>
                  <a:srgbClr val="E64F0C"/>
                </a:solidFill>
                <a:latin typeface="Dutch" pitchFamily="2" charset="0"/>
              </a:rPr>
              <a:t>( </a:t>
            </a:r>
            <a:r>
              <a:rPr lang="en" altLang="sr-Latn-RS" sz="2900" b="1">
                <a:solidFill>
                  <a:srgbClr val="E64F0C"/>
                </a:solidFill>
                <a:cs typeface="Times New Roman" panose="02020603050405020304" pitchFamily="18" charset="0"/>
              </a:rPr>
              <a:t>cell size increase </a:t>
            </a:r>
            <a:r>
              <a:rPr lang="en" altLang="sr-Latn-RS" sz="2900" b="1">
                <a:solidFill>
                  <a:srgbClr val="E64F0C"/>
                </a:solidFill>
                <a:latin typeface="Dutch" pitchFamily="2" charset="0"/>
              </a:rPr>
              <a:t>)</a:t>
            </a:r>
            <a:endParaRPr lang="en-US" altLang="sr-Latn-RS" b="1">
              <a:solidFill>
                <a:srgbClr val="E64F0C"/>
              </a:solidFill>
              <a:latin typeface="Dutch" pitchFamily="2" charset="0"/>
            </a:endParaRP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xmlns="" id="{ADFB2A41-F1EC-4868-9CBE-CF6625227D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00213"/>
            <a:ext cx="7772400" cy="4624387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endParaRPr lang="sl-SI" altLang="sr-Latn-RS" dirty="0">
              <a:solidFill>
                <a:schemeClr val="folHlink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" altLang="sr-Latn-RS" sz="3600" dirty="0">
                <a:latin typeface="Times New Roman" panose="02020603050405020304" pitchFamily="18" charset="0"/>
              </a:rPr>
              <a:t>Types of hypertrophy :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sl-SI" altLang="sr-Latn-RS" sz="36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6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physiological </a:t>
            </a:r>
            <a:r>
              <a:rPr lang="en" altLang="sr-Latn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hypertrophy</a:t>
            </a:r>
            <a:endParaRPr lang="sl-SI" altLang="sr-Latn-RS" sz="36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6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pathological </a:t>
            </a:r>
            <a:r>
              <a:rPr lang="en" altLang="sr-Latn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hypertrophy </a:t>
            </a:r>
            <a:endParaRPr lang="sl-SI" altLang="sr-Latn-RS" sz="36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6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compensatory </a:t>
            </a:r>
            <a:r>
              <a:rPr lang="en" altLang="sr-Latn-RS" sz="3600" dirty="0">
                <a:latin typeface="Times New Roman" panose="02020603050405020304" pitchFamily="18" charset="0"/>
              </a:rPr>
              <a:t>hypertrophy</a:t>
            </a:r>
            <a:r>
              <a:rPr lang="en" altLang="sr-Latn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l-SI" altLang="sr-Latn-RS" sz="3600" dirty="0">
              <a:latin typeface="Times New Roman" panose="02020603050405020304" pitchFamily="18" charset="0"/>
            </a:endParaRPr>
          </a:p>
          <a:p>
            <a:pPr eaLnBrk="1" hangingPunct="1"/>
            <a:endParaRPr lang="en-US" altLang="sr-Latn-RS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xmlns="" id="{DDFFCFA2-DE19-41BA-8348-9DB4CABD19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  <a:t>Hyperplasia</a:t>
            </a:r>
            <a:r>
              <a:rPr lang="en" altLang="sr-Latn-RS">
                <a:solidFill>
                  <a:srgbClr val="E64F0C"/>
                </a:solidFill>
                <a:cs typeface="Times New Roman" panose="02020603050405020304" pitchFamily="18" charset="0"/>
              </a:rPr>
              <a:t> </a:t>
            </a:r>
            <a:r>
              <a:rPr lang="en-US" altLang="sr-Latn-RS">
                <a:solidFill>
                  <a:srgbClr val="E64F0C"/>
                </a:solidFill>
                <a:cs typeface="Times New Roman" panose="02020603050405020304" pitchFamily="18" charset="0"/>
              </a:rPr>
              <a:t/>
            </a:r>
            <a:br>
              <a:rPr lang="en-US" altLang="sr-Latn-RS">
                <a:solidFill>
                  <a:srgbClr val="E64F0C"/>
                </a:solidFill>
                <a:cs typeface="Times New Roman" panose="02020603050405020304" pitchFamily="18" charset="0"/>
              </a:rPr>
            </a:br>
            <a:r>
              <a:rPr lang="en" altLang="sr-Latn-RS" sz="3800">
                <a:solidFill>
                  <a:srgbClr val="E64F0C"/>
                </a:solidFill>
              </a:rPr>
              <a:t>( </a:t>
            </a:r>
            <a:r>
              <a:rPr lang="en" altLang="sr-Latn-RS" sz="3800">
                <a:solidFill>
                  <a:srgbClr val="E64F0C"/>
                </a:solidFill>
                <a:cs typeface="Times New Roman" panose="02020603050405020304" pitchFamily="18" charset="0"/>
              </a:rPr>
              <a:t>increase in the number of cells </a:t>
            </a:r>
            <a:r>
              <a:rPr lang="en" altLang="sr-Latn-RS" sz="3800">
                <a:solidFill>
                  <a:srgbClr val="E64F0C"/>
                </a:solidFill>
              </a:rPr>
              <a:t>)</a:t>
            </a:r>
            <a:endParaRPr lang="en-US" altLang="sr-Latn-RS" sz="3800">
              <a:solidFill>
                <a:srgbClr val="E64F0C"/>
              </a:solidFill>
            </a:endParaRP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xmlns="" id="{2CEF91A2-AC5F-4D17-9FFA-05165816AE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773238"/>
            <a:ext cx="8458200" cy="3962400"/>
          </a:xfrm>
        </p:spPr>
        <p:txBody>
          <a:bodyPr/>
          <a:lstStyle/>
          <a:p>
            <a:pPr eaLnBrk="1" hangingPunct="1"/>
            <a:endParaRPr lang="sl-SI" altLang="sr-Latn-RS" dirty="0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" altLang="sr-Latn-RS" sz="3600" dirty="0">
                <a:solidFill>
                  <a:schemeClr val="tx2"/>
                </a:solidFill>
                <a:latin typeface="Times New Roman" panose="02020603050405020304" pitchFamily="18" charset="0"/>
              </a:rPr>
              <a:t>types of hyperplasia</a:t>
            </a:r>
            <a:endParaRPr lang="sl-SI" altLang="sr-Latn-RS" sz="3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sl-SI" altLang="sr-Latn-RS" sz="36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6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physiological </a:t>
            </a:r>
            <a:r>
              <a:rPr lang="en" altLang="sr-Latn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" altLang="sr-Latn-RS" sz="3600" dirty="0">
                <a:latin typeface="Times New Roman" panose="02020603050405020304" pitchFamily="18" charset="0"/>
              </a:rPr>
              <a:t>glandular and compensatory </a:t>
            </a:r>
            <a:r>
              <a:rPr lang="en" altLang="sr-Latn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l-SI" altLang="sr-Latn-RS" sz="36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6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pathological</a:t>
            </a:r>
            <a:endParaRPr lang="en-US" altLang="sr-Latn-RS" sz="3600" b="1" dirty="0">
              <a:solidFill>
                <a:srgbClr val="E64F0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4">
            <a:extLst>
              <a:ext uri="{FF2B5EF4-FFF2-40B4-BE49-F238E27FC236}">
                <a16:creationId xmlns:a16="http://schemas.microsoft.com/office/drawing/2014/main" xmlns="" id="{568BEE92-272E-422F-BD66-8B710E32E2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3400" y="490538"/>
          <a:ext cx="8070850" cy="589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Image" r:id="rId3" imgW="4306833" imgH="1837948" progId="Photoshop.Image.7">
                  <p:embed/>
                </p:oleObj>
              </mc:Choice>
              <mc:Fallback>
                <p:oleObj name="Image" r:id="rId3" imgW="4306833" imgH="1837948" progId="Photoshop.Image.7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90538"/>
                        <a:ext cx="8070850" cy="5891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xmlns="" id="{C4D176EF-E8C5-45E2-A9BA-C2B374321C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71600" y="116632"/>
            <a:ext cx="7702947" cy="1412503"/>
          </a:xfrm>
        </p:spPr>
        <p:txBody>
          <a:bodyPr/>
          <a:lstStyle/>
          <a:p>
            <a:pPr algn="ctr" eaLnBrk="1" hangingPunct="1"/>
            <a:r>
              <a:rPr lang="en" altLang="sr-Latn-RS" sz="2800" b="1" dirty="0">
                <a:solidFill>
                  <a:srgbClr val="E64F0C"/>
                </a:solidFill>
                <a:cs typeface="Times New Roman" panose="02020603050405020304" pitchFamily="18" charset="0"/>
              </a:rPr>
              <a:t>Metaplasia</a:t>
            </a:r>
            <a:r>
              <a:rPr lang="en" altLang="sr-Latn-RS" sz="2800" dirty="0">
                <a:solidFill>
                  <a:srgbClr val="E64F0C"/>
                </a:solidFill>
                <a:cs typeface="Times New Roman" panose="02020603050405020304" pitchFamily="18" charset="0"/>
              </a:rPr>
              <a:t> </a:t>
            </a:r>
            <a:r>
              <a:rPr lang="en-US" altLang="sr-Latn-RS" sz="2800" dirty="0">
                <a:solidFill>
                  <a:srgbClr val="E64F0C"/>
                </a:solidFill>
                <a:cs typeface="Times New Roman" panose="02020603050405020304" pitchFamily="18" charset="0"/>
              </a:rPr>
              <a:t/>
            </a:r>
            <a:br>
              <a:rPr lang="en-US" altLang="sr-Latn-RS" sz="2800" dirty="0">
                <a:solidFill>
                  <a:srgbClr val="E64F0C"/>
                </a:solidFill>
                <a:cs typeface="Times New Roman" panose="02020603050405020304" pitchFamily="18" charset="0"/>
              </a:rPr>
            </a:br>
            <a:r>
              <a:rPr lang="en" altLang="sr-Latn-RS" sz="2800" b="1" dirty="0">
                <a:solidFill>
                  <a:srgbClr val="E64F0C"/>
                </a:solidFill>
                <a:cs typeface="Times New Roman" panose="02020603050405020304" pitchFamily="18" charset="0"/>
              </a:rPr>
              <a:t>reversible replacement of one cell type by cell another type , within the same tissue group</a:t>
            </a:r>
            <a:r>
              <a:rPr lang="en" altLang="sr-Latn-RS" sz="2800" b="1" dirty="0">
                <a:solidFill>
                  <a:srgbClr val="E64F0C"/>
                </a:solidFill>
                <a:latin typeface="Dutch" pitchFamily="2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xmlns="" id="{FB916B72-6088-4D39-A114-190D719DDC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0113" y="2060575"/>
            <a:ext cx="8064500" cy="4797425"/>
          </a:xfrm>
        </p:spPr>
        <p:txBody>
          <a:bodyPr/>
          <a:lstStyle/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adaptive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response to long-term stimulation or inflammation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 </a:t>
            </a:r>
            <a:endParaRPr lang="sl-SI" altLang="sr-Latn-RS" sz="3200" b="1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epithelial cells it is formed by " </a:t>
            </a:r>
            <a:r>
              <a:rPr lang="en" altLang="sr-Latn-RS" sz="3200" b="1" i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reprogramming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cells </a:t>
            </a:r>
            <a:r>
              <a:rPr lang="en" altLang="sr-Latn-RS" sz="3200" dirty="0">
                <a:latin typeface="Times New Roman" panose="02020603050405020304" pitchFamily="18" charset="0"/>
              </a:rPr>
              <a:t>, and in mesenchymal tissues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maturing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undifferentiated cells</a:t>
            </a:r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functional characteristics of the newly formed cells change 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2_17">
            <a:extLst>
              <a:ext uri="{FF2B5EF4-FFF2-40B4-BE49-F238E27FC236}">
                <a16:creationId xmlns:a16="http://schemas.microsoft.com/office/drawing/2014/main" xmlns="" id="{99170DC7-DAA9-492E-AD7C-7C61556A1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613" y="0"/>
            <a:ext cx="6454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xmlns="" id="{5D6AE498-49CB-49F0-A286-2C56AFFE08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16013" y="0"/>
            <a:ext cx="7772400" cy="1600200"/>
          </a:xfrm>
        </p:spPr>
        <p:txBody>
          <a:bodyPr/>
          <a:lstStyle/>
          <a:p>
            <a:pPr algn="ctr" eaLnBrk="1" hangingPunct="1"/>
            <a:r>
              <a:rPr lang="en" altLang="sr-Latn-RS" sz="3200" b="1" dirty="0">
                <a:solidFill>
                  <a:srgbClr val="E64F0C"/>
                </a:solidFill>
                <a:cs typeface="Times New Roman" panose="02020603050405020304" pitchFamily="18" charset="0"/>
              </a:rPr>
              <a:t>Dysplasia </a:t>
            </a:r>
            <a:r>
              <a:rPr lang="en-US" altLang="sr-Latn-RS" sz="3200" b="1" dirty="0">
                <a:solidFill>
                  <a:srgbClr val="E64F0C"/>
                </a:solidFill>
                <a:cs typeface="Times New Roman" panose="02020603050405020304" pitchFamily="18" charset="0"/>
              </a:rPr>
              <a:t/>
            </a:r>
            <a:br>
              <a:rPr lang="en-US" altLang="sr-Latn-RS" sz="3200" b="1" dirty="0">
                <a:solidFill>
                  <a:srgbClr val="E64F0C"/>
                </a:solidFill>
                <a:cs typeface="Times New Roman" panose="02020603050405020304" pitchFamily="18" charset="0"/>
              </a:rPr>
            </a:br>
            <a:r>
              <a:rPr lang="en" altLang="sr-Latn-RS" sz="3200" b="1" dirty="0">
                <a:solidFill>
                  <a:srgbClr val="E64F0C"/>
                </a:solidFill>
                <a:cs typeface="Times New Roman" panose="02020603050405020304" pitchFamily="18" charset="0"/>
              </a:rPr>
              <a:t>change in size , appearance and organizations </a:t>
            </a:r>
            <a:r>
              <a:rPr lang="en" altLang="sr-Latn-RS" sz="3200" b="1" dirty="0">
                <a:solidFill>
                  <a:srgbClr val="E64F0C"/>
                </a:solidFill>
              </a:rPr>
              <a:t>cell</a:t>
            </a:r>
            <a:r>
              <a:rPr lang="en" altLang="sr-Latn-RS" sz="3200" b="1" dirty="0">
                <a:solidFill>
                  <a:srgbClr val="E64F0C"/>
                </a:solidFill>
                <a:latin typeface="Dutch" pitchFamily="2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xmlns="" id="{B77035E5-8FBE-41C0-9408-4A14A29BBA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2057400"/>
            <a:ext cx="7681913" cy="42513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" altLang="sr-Latn-RS" sz="3200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response of cells to long-term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stimulation</a:t>
            </a:r>
            <a:r>
              <a:rPr lang="en" altLang="sr-Latn-RS" sz="3200" b="1" dirty="0">
                <a:solidFill>
                  <a:srgbClr val="CC3300"/>
                </a:solidFill>
                <a:latin typeface="Times New Roman" panose="02020603050405020304" pitchFamily="18" charset="0"/>
              </a:rPr>
              <a:t> </a:t>
            </a:r>
            <a:endParaRPr lang="sl-SI" altLang="sr-Latn-RS" sz="3200" b="1" dirty="0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atypical hyperplasia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low-grade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dysplasia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low </a:t>
            </a:r>
            <a:r>
              <a:rPr lang="en" altLang="sr-Latn-R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grade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and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high-grade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dysplasia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" altLang="sr-Latn-R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 grade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 is considered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sign of malignancy 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xmlns="" id="{B6D9CB5D-68EE-465E-B8E2-8C3FBF8B15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  <a:t>Cell injury and death</a:t>
            </a:r>
            <a:r>
              <a:rPr lang="en" altLang="sr-Latn-RS">
                <a:solidFill>
                  <a:srgbClr val="E64F0C"/>
                </a:solidFill>
              </a:rPr>
              <a:t> </a:t>
            </a:r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xmlns="" id="{1739881B-4CDD-4A6A-9A85-C59BD074E1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676400"/>
            <a:ext cx="7772400" cy="4776788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degree of injury depends on </a:t>
            </a:r>
            <a:r>
              <a:rPr lang="en" altLang="sr-Latn-RS" sz="3200" dirty="0">
                <a:latin typeface="Times New Roman" panose="02020603050405020304" pitchFamily="18" charset="0"/>
              </a:rPr>
              <a:t>:</a:t>
            </a: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types of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etiological factors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intensity and length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action of the etiological factor</a:t>
            </a:r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cell type </a:t>
            </a:r>
            <a:endParaRPr lang="sl-SI" altLang="sr-Latn-RS" sz="3200" b="1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factors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circulation and nutritional characteristics )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>
            <a:extLst>
              <a:ext uri="{FF2B5EF4-FFF2-40B4-BE49-F238E27FC236}">
                <a16:creationId xmlns:a16="http://schemas.microsoft.com/office/drawing/2014/main" xmlns="" id="{BFE890DD-AED4-4681-953E-7E6E4F136A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1050" y="620713"/>
          <a:ext cx="5040313" cy="553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3" imgW="2958730" imgH="3111111" progId="Photoshop.Image.7">
                  <p:embed/>
                </p:oleObj>
              </mc:Choice>
              <mc:Fallback>
                <p:oleObj name="Image" r:id="rId3" imgW="2958730" imgH="3111111" progId="Photoshop.Image.7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620713"/>
                        <a:ext cx="5040313" cy="553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Oval 1">
            <a:extLst>
              <a:ext uri="{FF2B5EF4-FFF2-40B4-BE49-F238E27FC236}">
                <a16:creationId xmlns:a16="http://schemas.microsoft.com/office/drawing/2014/main" xmlns="" id="{8A2E2045-0898-082D-BE3E-EB867D267A9C}"/>
              </a:ext>
            </a:extLst>
          </p:cNvPr>
          <p:cNvSpPr/>
          <p:nvPr/>
        </p:nvSpPr>
        <p:spPr bwMode="auto">
          <a:xfrm>
            <a:off x="2699792" y="1196752"/>
            <a:ext cx="2088232" cy="1944216"/>
          </a:xfrm>
          <a:prstGeom prst="ellips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Arial" charset="0"/>
              </a:rPr>
              <a:t>Physiology</a:t>
            </a:r>
            <a:endParaRPr kumimoji="0" lang="sr-Latn-R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82FF312C-17A6-829E-CD00-DDD754E69F5A}"/>
              </a:ext>
            </a:extLst>
          </p:cNvPr>
          <p:cNvSpPr/>
          <p:nvPr/>
        </p:nvSpPr>
        <p:spPr bwMode="auto">
          <a:xfrm>
            <a:off x="4392650" y="1212205"/>
            <a:ext cx="2088232" cy="1944216"/>
          </a:xfrm>
          <a:prstGeom prst="ellips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Arial" charset="0"/>
              </a:rPr>
              <a:t>Anatomy</a:t>
            </a:r>
            <a:endParaRPr kumimoji="0" lang="sr-Latn-R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78686B4F-1AFF-E13F-D208-28F688776CE5}"/>
              </a:ext>
            </a:extLst>
          </p:cNvPr>
          <p:cNvSpPr/>
          <p:nvPr/>
        </p:nvSpPr>
        <p:spPr bwMode="auto">
          <a:xfrm>
            <a:off x="2738053" y="2276872"/>
            <a:ext cx="2088232" cy="2016224"/>
          </a:xfrm>
          <a:prstGeom prst="ellips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Arial" charset="0"/>
              </a:rPr>
              <a:t>Pathological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Arial" charset="0"/>
              </a:rPr>
              <a:t>physiology</a:t>
            </a:r>
            <a:endParaRPr kumimoji="0" lang="sr-Latn-R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121C31D9-1236-53FD-1F4A-4B89E9B3297C}"/>
              </a:ext>
            </a:extLst>
          </p:cNvPr>
          <p:cNvSpPr/>
          <p:nvPr/>
        </p:nvSpPr>
        <p:spPr bwMode="auto">
          <a:xfrm>
            <a:off x="4354389" y="2335580"/>
            <a:ext cx="2088232" cy="1944216"/>
          </a:xfrm>
          <a:prstGeom prst="ellips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Pathological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anatomy</a:t>
            </a:r>
            <a:endParaRPr kumimoji="0" lang="sr-Latn-R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7BC561C3-D6E5-25D3-70E3-C5E3B0DF323F}"/>
              </a:ext>
            </a:extLst>
          </p:cNvPr>
          <p:cNvSpPr/>
          <p:nvPr/>
        </p:nvSpPr>
        <p:spPr bwMode="auto">
          <a:xfrm>
            <a:off x="3220659" y="3501008"/>
            <a:ext cx="2701094" cy="1944216"/>
          </a:xfrm>
          <a:prstGeom prst="ellips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Arial" charset="0"/>
              </a:rPr>
              <a:t>Clinical aspects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Arial" charset="0"/>
              </a:rPr>
              <a:t>of medicine</a:t>
            </a:r>
            <a:endParaRPr kumimoji="0" lang="sr-Latn-R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67E2C81B-0FE4-C1AA-8CB7-FFC032680FD3}"/>
              </a:ext>
            </a:extLst>
          </p:cNvPr>
          <p:cNvSpPr/>
          <p:nvPr/>
        </p:nvSpPr>
        <p:spPr bwMode="auto">
          <a:xfrm>
            <a:off x="3851920" y="764704"/>
            <a:ext cx="1440160" cy="405448"/>
          </a:xfrm>
          <a:prstGeom prst="rect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HEALTH</a:t>
            </a:r>
            <a:endParaRPr kumimoji="0" lang="sr-Latn-R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B43A70E-1F6D-FACA-34E6-5D1915EE5E79}"/>
              </a:ext>
            </a:extLst>
          </p:cNvPr>
          <p:cNvSpPr/>
          <p:nvPr/>
        </p:nvSpPr>
        <p:spPr bwMode="auto">
          <a:xfrm>
            <a:off x="3851126" y="5645795"/>
            <a:ext cx="1440160" cy="405448"/>
          </a:xfrm>
          <a:prstGeom prst="rect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DISEASE</a:t>
            </a:r>
            <a:endParaRPr kumimoji="0" lang="sr-Latn-R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xmlns="" id="{976D16C1-8FAA-4D30-A134-C37FA3753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n" sz="44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Cell injury and death </a:t>
            </a:r>
            <a:r>
              <a:rPr lang="en" sz="4400" dirty="0">
                <a:solidFill>
                  <a:srgbClr val="E64F0C"/>
                </a:solidFill>
                <a:latin typeface="+mj-lt"/>
              </a:rPr>
              <a:t>:</a:t>
            </a:r>
            <a:r>
              <a:rPr lang="en" sz="4200" dirty="0">
                <a:solidFill>
                  <a:srgbClr val="E64F0C"/>
                </a:solidFill>
                <a:latin typeface="+mj-lt"/>
              </a:rPr>
              <a:t> </a:t>
            </a:r>
            <a:r>
              <a:rPr lang="en" sz="4200" b="1" dirty="0">
                <a:solidFill>
                  <a:srgbClr val="E64F0C"/>
                </a:solidFill>
                <a:latin typeface="+mj-lt"/>
              </a:rPr>
              <a:t>causes</a:t>
            </a:r>
            <a:endParaRPr lang="en-US" sz="4200" b="1" dirty="0">
              <a:solidFill>
                <a:srgbClr val="E64F0C"/>
              </a:solidFill>
              <a:latin typeface="+mj-lt"/>
            </a:endParaRP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xmlns="" id="{9E15D723-459B-42FC-92D5-0BAF8E24B0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600200"/>
            <a:ext cx="403383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/>
            </a:pPr>
            <a:r>
              <a:rPr lang="en" sz="2800" b="1" dirty="0" err="1">
                <a:solidFill>
                  <a:srgbClr val="E64F0C"/>
                </a:solidFill>
                <a:latin typeface="Times New Roman" pitchFamily="18" charset="0"/>
              </a:rPr>
              <a:t>Physically</a:t>
            </a:r>
            <a:r>
              <a:rPr lang="en" sz="2800" b="1" dirty="0">
                <a:solidFill>
                  <a:srgbClr val="E64F0C"/>
                </a:solidFill>
                <a:latin typeface="Times New Roman" pitchFamily="18" charset="0"/>
              </a:rPr>
              <a:t> </a:t>
            </a:r>
            <a:r>
              <a:rPr lang="en" sz="2800" b="1" dirty="0" err="1">
                <a:solidFill>
                  <a:srgbClr val="E64F0C"/>
                </a:solidFill>
                <a:latin typeface="Times New Roman" pitchFamily="18" charset="0"/>
              </a:rPr>
              <a:t>agents</a:t>
            </a:r>
            <a:endParaRPr lang="en-US" sz="2800" b="1" dirty="0">
              <a:solidFill>
                <a:srgbClr val="E64F0C"/>
              </a:solidFill>
              <a:latin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/>
            </a:pPr>
            <a:r>
              <a:rPr lang="en" sz="2800" dirty="0" err="1">
                <a:latin typeface="Times New Roman" pitchFamily="18" charset="0"/>
              </a:rPr>
              <a:t>mechanical</a:t>
            </a:r>
            <a:endParaRPr lang="en-US" sz="2800" dirty="0">
              <a:latin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/>
            </a:pPr>
            <a:r>
              <a:rPr lang="en" sz="2800" dirty="0" err="1">
                <a:latin typeface="Times New Roman" pitchFamily="18" charset="0"/>
              </a:rPr>
              <a:t>temperature</a:t>
            </a:r>
            <a:endParaRPr lang="en-US" sz="2800" dirty="0">
              <a:latin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/>
            </a:pPr>
            <a:r>
              <a:rPr lang="en" sz="2800" dirty="0" err="1">
                <a:latin typeface="Times New Roman" pitchFamily="18" charset="0"/>
              </a:rPr>
              <a:t>electric</a:t>
            </a:r>
            <a:endParaRPr lang="en-US" sz="2800" dirty="0">
              <a:latin typeface="Times New Roman" pitchFamily="18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/>
            </a:pPr>
            <a:r>
              <a:rPr lang="en" sz="2800" dirty="0" err="1">
                <a:latin typeface="Times New Roman" pitchFamily="18" charset="0"/>
              </a:rPr>
              <a:t>radiation</a:t>
            </a:r>
            <a:endParaRPr lang="en-US" sz="2800" dirty="0">
              <a:latin typeface="Times New Roman" pitchFamily="18" charset="0"/>
            </a:endParaRPr>
          </a:p>
          <a:p>
            <a:pPr marL="1200150" lvl="2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/>
            </a:pPr>
            <a:r>
              <a:rPr lang="en" sz="2800" dirty="0" err="1">
                <a:latin typeface="Times New Roman" pitchFamily="18" charset="0"/>
              </a:rPr>
              <a:t>ionizing</a:t>
            </a:r>
            <a:endParaRPr lang="en-US" sz="2800" dirty="0">
              <a:latin typeface="Times New Roman" pitchFamily="18" charset="0"/>
            </a:endParaRPr>
          </a:p>
          <a:p>
            <a:pPr marL="1200150" lvl="2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/>
            </a:pPr>
            <a:r>
              <a:rPr lang="en" sz="2800" dirty="0" err="1">
                <a:latin typeface="Times New Roman" pitchFamily="18" charset="0"/>
              </a:rPr>
              <a:t>non-ionizing</a:t>
            </a:r>
            <a:endParaRPr lang="en-US" sz="2800" dirty="0">
              <a:latin typeface="Times New Roman" pitchFamily="18" charset="0"/>
            </a:endParaRPr>
          </a:p>
        </p:txBody>
      </p:sp>
      <p:sp>
        <p:nvSpPr>
          <p:cNvPr id="52228" name="Rectangle 4">
            <a:extLst>
              <a:ext uri="{FF2B5EF4-FFF2-40B4-BE49-F238E27FC236}">
                <a16:creationId xmlns:a16="http://schemas.microsoft.com/office/drawing/2014/main" xmlns="" id="{61358F1E-9DA7-402D-9C9F-ED10296BA4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2963" y="1600200"/>
            <a:ext cx="403383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</a:pPr>
            <a:r>
              <a:rPr lang="en" altLang="sr-Latn-RS" sz="28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Chemical agents</a:t>
            </a:r>
          </a:p>
          <a:p>
            <a:pPr lvl="1"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</a:pPr>
            <a:r>
              <a:rPr lang="en" altLang="sr-Latn-RS" sz="2800" dirty="0">
                <a:latin typeface="Times New Roman" panose="02020603050405020304" pitchFamily="18" charset="0"/>
              </a:rPr>
              <a:t>Toxic substances ( endotoxins and exotoxins )</a:t>
            </a:r>
            <a:endParaRPr lang="en-US" altLang="sr-Latn-RS" sz="28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</a:pPr>
            <a:r>
              <a:rPr lang="en" altLang="sr-Latn-RS" sz="28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Biological agents</a:t>
            </a:r>
          </a:p>
          <a:p>
            <a:pPr lvl="1"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</a:pPr>
            <a:r>
              <a:rPr lang="en" altLang="sr-Latn-RS" sz="2800" dirty="0">
                <a:latin typeface="Times New Roman" panose="02020603050405020304" pitchFamily="18" charset="0"/>
              </a:rPr>
              <a:t>viruses, bacteria, fungi, protozoa</a:t>
            </a:r>
          </a:p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</a:pPr>
            <a:r>
              <a:rPr lang="en" altLang="sr-Latn-RS" sz="28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Nutrients</a:t>
            </a:r>
          </a:p>
          <a:p>
            <a:pPr lvl="1"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</a:pPr>
            <a:r>
              <a:rPr lang="en" altLang="sr-Latn-RS" sz="2800" dirty="0">
                <a:latin typeface="Times New Roman" panose="02020603050405020304" pitchFamily="18" charset="0"/>
              </a:rPr>
              <a:t>excess</a:t>
            </a:r>
          </a:p>
          <a:p>
            <a:pPr lvl="1" eaLnBrk="1" hangingPunct="1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</a:pPr>
            <a:r>
              <a:rPr lang="en" altLang="sr-Latn-RS" sz="2800" dirty="0">
                <a:latin typeface="Times New Roman" panose="02020603050405020304" pitchFamily="18" charset="0"/>
              </a:rPr>
              <a:t>lack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xmlns="" id="{615160FC-C65E-4DFF-9DA8-9838169F5B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77813"/>
            <a:ext cx="7772400" cy="820737"/>
          </a:xfrm>
        </p:spPr>
        <p:txBody>
          <a:bodyPr/>
          <a:lstStyle/>
          <a:p>
            <a:pPr algn="ctr" eaLnBrk="1" hangingPunct="1"/>
            <a:r>
              <a:rPr lang="en" altLang="sr-Latn-RS" sz="3800" b="1">
                <a:solidFill>
                  <a:srgbClr val="E64F0C"/>
                </a:solidFill>
                <a:cs typeface="Times New Roman" panose="02020603050405020304" pitchFamily="18" charset="0"/>
              </a:rPr>
              <a:t>Mechanisms of cell injury </a:t>
            </a:r>
            <a:r>
              <a:rPr lang="en" altLang="sr-Latn-RS" sz="3400">
                <a:solidFill>
                  <a:srgbClr val="E64F0C"/>
                </a:solidFill>
              </a:rPr>
              <a:t>:</a:t>
            </a:r>
            <a:r>
              <a:rPr lang="en" altLang="sr-Latn-RS">
                <a:solidFill>
                  <a:srgbClr val="E64F0C"/>
                </a:solidFill>
              </a:rPr>
              <a:t> </a:t>
            </a: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xmlns="" id="{80D397F1-08B8-4147-A8B7-B9C5436925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676400"/>
            <a:ext cx="7772400" cy="4992688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two most common final mechanisms of cell injury under the action of various etiological factors: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sl-SI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 radical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damage</a:t>
            </a:r>
            <a:r>
              <a:rPr lang="en" altLang="sr-Latn-RS" dirty="0">
                <a:solidFill>
                  <a:srgbClr val="E64F0C"/>
                </a:solidFill>
                <a:latin typeface="Times New Roman" panose="02020603050405020304" pitchFamily="18" charset="0"/>
              </a:rPr>
              <a:t> </a:t>
            </a:r>
            <a:endParaRPr lang="sl-SI" altLang="sr-Latn-RS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hypoxia / ischemia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injury</a:t>
            </a:r>
            <a:r>
              <a:rPr lang="en" altLang="sr-Latn-RS" dirty="0">
                <a:solidFill>
                  <a:srgbClr val="E64F0C"/>
                </a:solidFill>
                <a:latin typeface="Times New Roman" panose="02020603050405020304" pitchFamily="18" charset="0"/>
              </a:rPr>
              <a:t> </a:t>
            </a:r>
            <a:endParaRPr lang="sl-SI" altLang="sr-Latn-RS" dirty="0">
              <a:solidFill>
                <a:srgbClr val="E64F0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xmlns="" id="{EA0CCF65-7A75-4A45-9A5D-FF0F960A34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404813"/>
            <a:ext cx="9144000" cy="887412"/>
          </a:xfrm>
        </p:spPr>
        <p:txBody>
          <a:bodyPr/>
          <a:lstStyle/>
          <a:p>
            <a:pPr algn="ctr" eaLnBrk="1" hangingPunct="1"/>
            <a:r>
              <a:rPr lang="en" altLang="sr-Latn-RS" sz="3800" b="1">
                <a:solidFill>
                  <a:srgbClr val="E64F0C"/>
                </a:solidFill>
                <a:cs typeface="Times New Roman" panose="02020603050405020304" pitchFamily="18" charset="0"/>
              </a:rPr>
              <a:t>Free radical cell damage</a:t>
            </a:r>
            <a:r>
              <a:rPr lang="en" altLang="sr-Latn-RS" b="1">
                <a:solidFill>
                  <a:srgbClr val="E64F0C"/>
                </a:solidFill>
              </a:rPr>
              <a:t> </a:t>
            </a:r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xmlns="" id="{AD44E241-95D3-4CE4-8D10-040370070C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676400"/>
            <a:ext cx="7772400" cy="4776788"/>
          </a:xfrm>
        </p:spPr>
        <p:txBody>
          <a:bodyPr/>
          <a:lstStyle/>
          <a:p>
            <a:pPr eaLnBrk="1" hangingPunct="1"/>
            <a:r>
              <a:rPr lang="en" altLang="sr-Latn-RS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outer electronic path </a:t>
            </a:r>
            <a:r>
              <a:rPr lang="en" altLang="sr-Latn-RS" dirty="0">
                <a:latin typeface="Times New Roman" panose="02020603050405020304" pitchFamily="18" charset="0"/>
              </a:rPr>
              <a:t>have got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one or more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unpaired electrons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</a:rPr>
              <a:t> </a:t>
            </a:r>
            <a:endParaRPr lang="sl-SI" altLang="sr-Latn-RS" b="1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unpaired electrons are the cause of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instability of</a:t>
            </a:r>
            <a:r>
              <a:rPr lang="en" altLang="sr-Latn-RS" b="1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molecules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who tend to move to a stable state</a:t>
            </a:r>
            <a:endParaRPr lang="sl-SI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</a:rPr>
              <a:t> in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</a:rPr>
              <a:t>chemical reactions </a:t>
            </a:r>
            <a:r>
              <a:rPr lang="en" altLang="sr-Latn-RS" dirty="0">
                <a:latin typeface="Times New Roman" panose="02020603050405020304" pitchFamily="18" charset="0"/>
              </a:rPr>
              <a:t>with inorganic and organic molecules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the environment new free radicals are formed </a:t>
            </a:r>
            <a:endParaRPr lang="sl-SI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free radicals react with organic molecules inside the cell</a:t>
            </a:r>
            <a:endParaRPr lang="en-US" altLang="sr-Latn-R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xmlns="" id="{CA924906-BAEB-4D03-A214-ADC352236F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sz="3800" b="1">
                <a:solidFill>
                  <a:srgbClr val="E64F0C"/>
                </a:solidFill>
              </a:rPr>
              <a:t>Creation of free radicals</a:t>
            </a:r>
            <a:r>
              <a:rPr lang="en" altLang="sr-Latn-RS" sz="3800">
                <a:solidFill>
                  <a:srgbClr val="E64F0C"/>
                </a:solidFill>
                <a:latin typeface="Dutch" pitchFamily="2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xmlns="" id="{4483CC2A-494E-42E8-A41B-FA02BE3BCE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l-SI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600" dirty="0">
                <a:solidFill>
                  <a:schemeClr val="folHlink"/>
                </a:solidFill>
                <a:latin typeface="Times New Roman" panose="02020603050405020304" pitchFamily="18" charset="0"/>
              </a:rPr>
              <a:t> </a:t>
            </a:r>
            <a:r>
              <a:rPr lang="en" altLang="sr-Latn-RS" sz="3600" dirty="0">
                <a:latin typeface="Times New Roman" panose="02020603050405020304" pitchFamily="18" charset="0"/>
              </a:rPr>
              <a:t>in physiological conditions</a:t>
            </a:r>
            <a:endParaRPr lang="sl-SI" altLang="sr-Latn-RS" sz="36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600" dirty="0">
                <a:latin typeface="Times New Roman" panose="02020603050405020304" pitchFamily="18" charset="0"/>
              </a:rPr>
              <a:t> under the influence of etiological factors</a:t>
            </a:r>
            <a:endParaRPr lang="sl-SI" altLang="sr-Latn-RS" dirty="0">
              <a:latin typeface="Times New Roman" panose="02020603050405020304" pitchFamily="18" charset="0"/>
            </a:endParaRPr>
          </a:p>
          <a:p>
            <a:pPr eaLnBrk="1" hangingPunct="1"/>
            <a:endParaRPr lang="en-US" altLang="sr-Latn-R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xmlns="" id="{42F77BAA-23F8-40BC-B463-86C55FB140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772400" cy="1252538"/>
          </a:xfrm>
        </p:spPr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</a:rPr>
              <a:t>Free radical cell damage</a:t>
            </a:r>
            <a:endParaRPr lang="en-US" altLang="sr-Latn-RS" b="1">
              <a:solidFill>
                <a:srgbClr val="E64F0C"/>
              </a:solidFill>
            </a:endParaRP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xmlns="" id="{DCF7DB8A-E9DF-417C-80B0-4B6687855A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676400"/>
            <a:ext cx="8077200" cy="4560888"/>
          </a:xfrm>
        </p:spPr>
        <p:txBody>
          <a:bodyPr/>
          <a:lstStyle/>
          <a:p>
            <a:pPr eaLnBrk="1" hangingPunct="1"/>
            <a:r>
              <a:rPr lang="en" altLang="sr-Latn-RS" sz="3200" dirty="0">
                <a:solidFill>
                  <a:schemeClr val="folHlink"/>
                </a:solidFill>
                <a:latin typeface="Times New Roman" panose="02020603050405020304" pitchFamily="18" charset="0"/>
              </a:rPr>
              <a:t> </a:t>
            </a:r>
            <a:r>
              <a:rPr lang="en" altLang="sr-Latn-RS" sz="3200" dirty="0">
                <a:latin typeface="Times New Roman" panose="02020603050405020304" pitchFamily="18" charset="0"/>
              </a:rPr>
              <a:t>in physiological conditions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creation balanced with elimination</a:t>
            </a:r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endParaRPr lang="sl-SI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</a:rPr>
              <a:t> in pathological conditions -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increased production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/ or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reduced elimination of</a:t>
            </a:r>
            <a:r>
              <a:rPr lang="en" altLang="sr-Latn-RS" sz="3200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free radicals (oxidative stress)</a:t>
            </a:r>
            <a:endParaRPr lang="en-US" altLang="sr-Latn-R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xmlns="" id="{A9ACD608-71A5-48CC-8EED-2E9EF1A1E1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sz="3800" b="1">
                <a:solidFill>
                  <a:srgbClr val="E64F0C"/>
                </a:solidFill>
              </a:rPr>
              <a:t>The creation of free radicals increases :</a:t>
            </a:r>
            <a:r>
              <a:rPr lang="en" altLang="sr-Latn-RS">
                <a:solidFill>
                  <a:srgbClr val="E64F0C"/>
                </a:solidFill>
                <a:latin typeface="Dutch" pitchFamily="2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xmlns="" id="{572845EE-E993-410B-BC0A-8E27585549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7088" y="1676400"/>
            <a:ext cx="8316912" cy="5181600"/>
          </a:xfrm>
        </p:spPr>
        <p:txBody>
          <a:bodyPr/>
          <a:lstStyle/>
          <a:p>
            <a:pPr eaLnBrk="1" hangingPunct="1"/>
            <a:r>
              <a:rPr lang="en" altLang="sr-Latn-RS" dirty="0">
                <a:solidFill>
                  <a:schemeClr val="folHlink"/>
                </a:solidFill>
                <a:latin typeface="Times New Roman" panose="02020603050405020304" pitchFamily="18" charset="0"/>
              </a:rPr>
              <a:t> </a:t>
            </a:r>
            <a:r>
              <a:rPr lang="en" altLang="sr-Latn-RS" dirty="0">
                <a:latin typeface="Times New Roman" panose="02020603050405020304" pitchFamily="18" charset="0"/>
              </a:rPr>
              <a:t>energy absorption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</a:rPr>
              <a:t>of ionizing and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UV radiation</a:t>
            </a:r>
            <a:endParaRPr lang="sl-SI" altLang="sr-Latn-RS" b="1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enzymatic conversion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chemical substances</a:t>
            </a:r>
            <a:endParaRPr lang="sl-SI" altLang="sr-Latn-RS" b="1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</a:rPr>
              <a:t>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</a:rPr>
              <a:t>inactivation of mechanisms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elimination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free radicals </a:t>
            </a:r>
            <a:r>
              <a:rPr lang="en" altLang="sr-Latn-RS" dirty="0">
                <a:latin typeface="Times New Roman" panose="02020603050405020304" pitchFamily="18" charset="0"/>
              </a:rPr>
              <a:t>in ischemic tissue</a:t>
            </a:r>
            <a:endParaRPr lang="sl-SI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</a:rPr>
              <a:t> establishment of normal blood flow in ischemic tissue (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</a:rPr>
              <a:t>reperfusion injury </a:t>
            </a:r>
            <a:r>
              <a:rPr lang="en" altLang="sr-Latn-RS" dirty="0">
                <a:latin typeface="Times New Roman" panose="02020603050405020304" pitchFamily="18" charset="0"/>
              </a:rPr>
              <a:t>)</a:t>
            </a:r>
            <a:r>
              <a:rPr lang="en" altLang="sr-Latn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xmlns="" id="{3A0B7858-7A89-49BA-A493-EC3E0D1756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sz="3800" b="1">
                <a:solidFill>
                  <a:srgbClr val="E64F0C"/>
                </a:solidFill>
                <a:cs typeface="Times New Roman" panose="02020603050405020304" pitchFamily="18" charset="0"/>
              </a:rPr>
              <a:t>Free radicals react with </a:t>
            </a:r>
            <a:r>
              <a:rPr lang="en" altLang="sr-Latn-RS" sz="3800" b="1">
                <a:solidFill>
                  <a:srgbClr val="E64F0C"/>
                </a:solidFill>
              </a:rPr>
              <a:t>:</a:t>
            </a:r>
            <a:r>
              <a:rPr lang="en" altLang="sr-Latn-RS" sz="3800">
                <a:solidFill>
                  <a:srgbClr val="E64F0C"/>
                </a:solidFill>
                <a:latin typeface="Dutch" pitchFamily="2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9395" name="Rectangle 3">
            <a:extLst>
              <a:ext uri="{FF2B5EF4-FFF2-40B4-BE49-F238E27FC236}">
                <a16:creationId xmlns:a16="http://schemas.microsoft.com/office/drawing/2014/main" xmlns="" id="{44E19863-E55A-4496-AAA3-0562004A2C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676400"/>
            <a:ext cx="80772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sl-SI" altLang="sr-Latn-RS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3200" dirty="0">
                <a:solidFill>
                  <a:schemeClr val="folHlink"/>
                </a:solidFill>
                <a:latin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DNA </a:t>
            </a:r>
            <a:r>
              <a:rPr lang="en" altLang="sr-Latn-RS" sz="3200" dirty="0">
                <a:latin typeface="Times New Roman" panose="02020603050405020304" pitchFamily="18" charset="0"/>
              </a:rPr>
              <a:t>(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break</a:t>
            </a:r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DNA</a:t>
            </a:r>
            <a:r>
              <a:rPr lang="en" altLang="sr-Latn-RS" sz="3200" dirty="0">
                <a:latin typeface="Times New Roman" panose="02020603050405020304" pitchFamily="18" charset="0"/>
              </a:rPr>
              <a:t> molecules )</a:t>
            </a:r>
          </a:p>
          <a:p>
            <a:pPr eaLnBrk="1" hangingPunct="1">
              <a:lnSpc>
                <a:spcPct val="90000"/>
              </a:lnSpc>
            </a:pP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proteins</a:t>
            </a:r>
            <a:r>
              <a:rPr lang="en" altLang="sr-Latn-RS" sz="3200" dirty="0">
                <a:latin typeface="Times New Roman" panose="02020603050405020304" pitchFamily="18" charset="0"/>
              </a:rPr>
              <a:t> (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polypeptide chains are split </a:t>
            </a:r>
            <a:r>
              <a:rPr lang="en" altLang="sr-Latn-RS" sz="3200" dirty="0">
                <a:latin typeface="Times New Roman" panose="0202060305040502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lipids </a:t>
            </a:r>
            <a:r>
              <a:rPr lang="en" altLang="sr-Latn-RS" sz="3200" dirty="0">
                <a:latin typeface="Times New Roman" panose="02020603050405020304" pitchFamily="18" charset="0"/>
              </a:rPr>
              <a:t>( lipid peroxidation occurs )</a:t>
            </a:r>
          </a:p>
          <a:p>
            <a:pPr eaLnBrk="1" hangingPunct="1">
              <a:lnSpc>
                <a:spcPct val="90000"/>
              </a:lnSpc>
            </a:pPr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carbohydrates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438028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>
            <a:extLst>
              <a:ext uri="{FF2B5EF4-FFF2-40B4-BE49-F238E27FC236}">
                <a16:creationId xmlns:a16="http://schemas.microsoft.com/office/drawing/2014/main" xmlns="" id="{9C620304-239B-45C1-A939-86A7818056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7338" y="3330575"/>
            <a:ext cx="3227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 sz="2400">
                <a:latin typeface="Times New Roman" panose="02020603050405020304" pitchFamily="18" charset="0"/>
              </a:rPr>
              <a:t>H </a:t>
            </a:r>
            <a:r>
              <a:rPr lang="en" altLang="sr-Latn-RS" sz="2400" baseline="-25000">
                <a:latin typeface="Times New Roman" panose="02020603050405020304" pitchFamily="18" charset="0"/>
              </a:rPr>
              <a:t>2 </a:t>
            </a:r>
            <a:r>
              <a:rPr lang="en" altLang="sr-Latn-RS" sz="2400">
                <a:latin typeface="Times New Roman" panose="02020603050405020304" pitchFamily="18" charset="0"/>
              </a:rPr>
              <a:t>O </a:t>
            </a:r>
            <a:r>
              <a:rPr lang="en" altLang="sr-Latn-RS" sz="2400" baseline="30000">
                <a:latin typeface="Times New Roman" panose="02020603050405020304" pitchFamily="18" charset="0"/>
              </a:rPr>
              <a:t>+ </a:t>
            </a:r>
            <a:r>
              <a:rPr lang="en" altLang="sr-Latn-R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" altLang="sr-Latn-RS" sz="2400">
                <a:latin typeface="Times New Roman" panose="02020603050405020304" pitchFamily="18" charset="0"/>
              </a:rPr>
              <a:t>H </a:t>
            </a:r>
            <a:r>
              <a:rPr lang="en" altLang="sr-Latn-RS" sz="2400" baseline="30000">
                <a:latin typeface="Times New Roman" panose="02020603050405020304" pitchFamily="18" charset="0"/>
              </a:rPr>
              <a:t>+ </a:t>
            </a:r>
            <a:r>
              <a:rPr lang="en" altLang="sr-Latn-RS" sz="2400">
                <a:latin typeface="Times New Roman" panose="02020603050405020304" pitchFamily="18" charset="0"/>
              </a:rPr>
              <a:t>+ OH </a:t>
            </a:r>
            <a:r>
              <a:rPr lang="en" altLang="sr-Latn-R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</p:txBody>
      </p:sp>
      <p:sp>
        <p:nvSpPr>
          <p:cNvPr id="58371" name="Line 3">
            <a:extLst>
              <a:ext uri="{FF2B5EF4-FFF2-40B4-BE49-F238E27FC236}">
                <a16:creationId xmlns:a16="http://schemas.microsoft.com/office/drawing/2014/main" xmlns="" id="{4BF91CD7-5F85-46E5-B4EB-EE805E945C05}"/>
              </a:ext>
            </a:extLst>
          </p:cNvPr>
          <p:cNvSpPr>
            <a:spLocks noChangeShapeType="1"/>
          </p:cNvSpPr>
          <p:nvPr/>
        </p:nvSpPr>
        <p:spPr bwMode="auto">
          <a:xfrm>
            <a:off x="3738563" y="3575050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58372" name="Rectangle 4">
            <a:extLst>
              <a:ext uri="{FF2B5EF4-FFF2-40B4-BE49-F238E27FC236}">
                <a16:creationId xmlns:a16="http://schemas.microsoft.com/office/drawing/2014/main" xmlns="" id="{DF6A82C4-1F0E-41AF-BEDC-654713D204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2438400"/>
            <a:ext cx="2241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>
                <a:latin typeface="Times" panose="02020603050405020304" pitchFamily="18" charset="0"/>
              </a:rPr>
              <a:t>neutral </a:t>
            </a:r>
            <a:r>
              <a:rPr lang="en" altLang="sr-Latn-RS" b="1">
                <a:latin typeface="Times" panose="02020603050405020304" pitchFamily="18" charset="0"/>
              </a:rPr>
              <a:t>'free radicals'</a:t>
            </a:r>
            <a:endParaRPr lang="en-US" altLang="sr-Latn-RS">
              <a:latin typeface="Times" panose="02020603050405020304" pitchFamily="18" charset="0"/>
            </a:endParaRPr>
          </a:p>
        </p:txBody>
      </p:sp>
      <p:sp>
        <p:nvSpPr>
          <p:cNvPr id="58373" name="Text Box 5">
            <a:extLst>
              <a:ext uri="{FF2B5EF4-FFF2-40B4-BE49-F238E27FC236}">
                <a16:creationId xmlns:a16="http://schemas.microsoft.com/office/drawing/2014/main" xmlns="" id="{1019A853-50F3-473A-85B9-6F2482BE11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9525" y="3814763"/>
            <a:ext cx="1012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 sz="1600">
                <a:latin typeface="Times" panose="02020603050405020304" pitchFamily="18" charset="0"/>
              </a:rPr>
              <a:t>~10 </a:t>
            </a:r>
            <a:r>
              <a:rPr lang="en" altLang="sr-Latn-RS" sz="1600" baseline="30000">
                <a:latin typeface="Times" panose="02020603050405020304" pitchFamily="18" charset="0"/>
              </a:rPr>
              <a:t>-3 </a:t>
            </a:r>
            <a:r>
              <a:rPr lang="en" altLang="sr-Latn-RS" sz="1600">
                <a:latin typeface="Times" panose="02020603050405020304" pitchFamily="18" charset="0"/>
              </a:rPr>
              <a:t>sec</a:t>
            </a:r>
            <a:r>
              <a:rPr lang="en" altLang="sr-Latn-RS" sz="1400">
                <a:latin typeface="Times" panose="02020603050405020304" pitchFamily="18" charset="0"/>
              </a:rPr>
              <a:t>  </a:t>
            </a:r>
            <a:endParaRPr lang="en-US" altLang="sr-Latn-RS" sz="2400">
              <a:latin typeface="Times" panose="02020603050405020304" pitchFamily="18" charset="0"/>
            </a:endParaRPr>
          </a:p>
        </p:txBody>
      </p:sp>
      <p:sp>
        <p:nvSpPr>
          <p:cNvPr id="58374" name="AutoShape 6">
            <a:extLst>
              <a:ext uri="{FF2B5EF4-FFF2-40B4-BE49-F238E27FC236}">
                <a16:creationId xmlns:a16="http://schemas.microsoft.com/office/drawing/2014/main" xmlns="" id="{C4C7E766-6688-4A64-8EEB-E366D4C014EC}"/>
              </a:ext>
            </a:extLst>
          </p:cNvPr>
          <p:cNvSpPr>
            <a:spLocks/>
          </p:cNvSpPr>
          <p:nvPr/>
        </p:nvSpPr>
        <p:spPr bwMode="auto">
          <a:xfrm rot="-5400000">
            <a:off x="5660231" y="3456782"/>
            <a:ext cx="103187" cy="603250"/>
          </a:xfrm>
          <a:prstGeom prst="leftBracket">
            <a:avLst>
              <a:gd name="adj" fmla="val 48718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sr-Latn-RS" altLang="sr-Latn-RS"/>
          </a:p>
        </p:txBody>
      </p:sp>
      <p:sp>
        <p:nvSpPr>
          <p:cNvPr id="58375" name="Text Box 7">
            <a:extLst>
              <a:ext uri="{FF2B5EF4-FFF2-40B4-BE49-F238E27FC236}">
                <a16:creationId xmlns:a16="http://schemas.microsoft.com/office/drawing/2014/main" xmlns="" id="{B071EAEB-E75B-45B6-8CF7-4EB1373AB8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8213" y="2216150"/>
            <a:ext cx="727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 sz="2400">
                <a:latin typeface="Times New Roman" panose="02020603050405020304" pitchFamily="18" charset="0"/>
              </a:rPr>
              <a:t>H </a:t>
            </a:r>
            <a:r>
              <a:rPr lang="en" altLang="sr-Latn-RS" sz="2400" baseline="-25000">
                <a:latin typeface="Times New Roman" panose="02020603050405020304" pitchFamily="18" charset="0"/>
              </a:rPr>
              <a:t>2 </a:t>
            </a:r>
            <a:r>
              <a:rPr lang="en" altLang="sr-Latn-RS" sz="2400">
                <a:latin typeface="Times New Roman" panose="02020603050405020304" pitchFamily="18" charset="0"/>
              </a:rPr>
              <a:t>O</a:t>
            </a:r>
            <a:endParaRPr lang="en-US" altLang="sr-Latn-RS" sz="2400" baseline="30000">
              <a:latin typeface="Times New Roman" panose="02020603050405020304" pitchFamily="18" charset="0"/>
            </a:endParaRPr>
          </a:p>
        </p:txBody>
      </p:sp>
      <p:sp>
        <p:nvSpPr>
          <p:cNvPr id="58376" name="Line 8">
            <a:extLst>
              <a:ext uri="{FF2B5EF4-FFF2-40B4-BE49-F238E27FC236}">
                <a16:creationId xmlns:a16="http://schemas.microsoft.com/office/drawing/2014/main" xmlns="" id="{4F8CC912-0AD4-4568-A247-DA231FD6B526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0800" y="2743200"/>
            <a:ext cx="30480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58377" name="Rectangle 9">
            <a:extLst>
              <a:ext uri="{FF2B5EF4-FFF2-40B4-BE49-F238E27FC236}">
                <a16:creationId xmlns:a16="http://schemas.microsoft.com/office/drawing/2014/main" xmlns="" id="{643FE2CC-ED53-41CB-B93B-C8A0DF348A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4563" y="3732213"/>
            <a:ext cx="38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 sz="2400" i="1">
                <a:latin typeface="Times New Roman" panose="02020603050405020304" pitchFamily="18" charset="0"/>
              </a:rPr>
              <a:t>and </a:t>
            </a:r>
            <a:r>
              <a:rPr lang="en" altLang="sr-Latn-RS" sz="2400" baseline="30000">
                <a:latin typeface="Times New Roman" panose="02020603050405020304" pitchFamily="18" charset="0"/>
              </a:rPr>
              <a:t>-</a:t>
            </a:r>
          </a:p>
        </p:txBody>
      </p:sp>
      <p:sp>
        <p:nvSpPr>
          <p:cNvPr id="58378" name="Rectangle 10">
            <a:extLst>
              <a:ext uri="{FF2B5EF4-FFF2-40B4-BE49-F238E27FC236}">
                <a16:creationId xmlns:a16="http://schemas.microsoft.com/office/drawing/2014/main" xmlns="" id="{854D662B-25F1-44AF-8DBB-206D77A45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5135563"/>
            <a:ext cx="4343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 sz="2400">
                <a:latin typeface="Times New Roman" panose="02020603050405020304" pitchFamily="18" charset="0"/>
              </a:rPr>
              <a:t>H </a:t>
            </a:r>
            <a:r>
              <a:rPr lang="en" altLang="sr-Latn-RS" sz="2400" baseline="-25000">
                <a:latin typeface="Times New Roman" panose="02020603050405020304" pitchFamily="18" charset="0"/>
              </a:rPr>
              <a:t>2 </a:t>
            </a:r>
            <a:r>
              <a:rPr lang="en" altLang="sr-Latn-RS" sz="2400">
                <a:latin typeface="Times New Roman" panose="02020603050405020304" pitchFamily="18" charset="0"/>
              </a:rPr>
              <a:t>O </a:t>
            </a:r>
            <a:r>
              <a:rPr lang="en" altLang="sr-Latn-RS" sz="2400" baseline="30000">
                <a:latin typeface="Times New Roman" panose="02020603050405020304" pitchFamily="18" charset="0"/>
              </a:rPr>
              <a:t>- </a:t>
            </a:r>
            <a:r>
              <a:rPr lang="en" altLang="sr-Latn-R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en" altLang="sr-Latn-RS" sz="2400">
                <a:latin typeface="Times New Roman" panose="02020603050405020304" pitchFamily="18" charset="0"/>
              </a:rPr>
              <a:t>OH </a:t>
            </a:r>
            <a:r>
              <a:rPr lang="en" altLang="sr-Latn-RS" sz="2400" baseline="30000">
                <a:latin typeface="Times New Roman" panose="02020603050405020304" pitchFamily="18" charset="0"/>
              </a:rPr>
              <a:t>- </a:t>
            </a:r>
            <a:r>
              <a:rPr lang="en" altLang="sr-Latn-RS" sz="2400">
                <a:latin typeface="Times New Roman" panose="02020603050405020304" pitchFamily="18" charset="0"/>
              </a:rPr>
              <a:t>+ H </a:t>
            </a:r>
            <a:r>
              <a:rPr lang="en" altLang="sr-Latn-R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</a:p>
          <a:p>
            <a:pPr eaLnBrk="1" hangingPunct="1"/>
            <a:endParaRPr lang="en-US" altLang="sr-Latn-RS" sz="2400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379" name="Line 11">
            <a:extLst>
              <a:ext uri="{FF2B5EF4-FFF2-40B4-BE49-F238E27FC236}">
                <a16:creationId xmlns:a16="http://schemas.microsoft.com/office/drawing/2014/main" xmlns="" id="{214E470E-802D-448F-B942-6A397980AFC8}"/>
              </a:ext>
            </a:extLst>
          </p:cNvPr>
          <p:cNvSpPr>
            <a:spLocks noChangeShapeType="1"/>
          </p:cNvSpPr>
          <p:nvPr/>
        </p:nvSpPr>
        <p:spPr bwMode="auto">
          <a:xfrm>
            <a:off x="2379663" y="2644775"/>
            <a:ext cx="0" cy="12287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58380" name="Line 12">
            <a:extLst>
              <a:ext uri="{FF2B5EF4-FFF2-40B4-BE49-F238E27FC236}">
                <a16:creationId xmlns:a16="http://schemas.microsoft.com/office/drawing/2014/main" xmlns="" id="{A1FDCD1B-8714-4328-BE17-E0641975121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89188" y="4184650"/>
            <a:ext cx="3175" cy="10302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58381" name="Text Box 13">
            <a:extLst>
              <a:ext uri="{FF2B5EF4-FFF2-40B4-BE49-F238E27FC236}">
                <a16:creationId xmlns:a16="http://schemas.microsoft.com/office/drawing/2014/main" xmlns="" id="{B8E69240-8A7C-4DFA-815C-60FD5A28FE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5213" y="4373563"/>
            <a:ext cx="590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>
                <a:latin typeface="Times New Roman" panose="02020603050405020304" pitchFamily="18" charset="0"/>
              </a:rPr>
              <a:t>H </a:t>
            </a:r>
            <a:r>
              <a:rPr lang="en" altLang="sr-Latn-RS" baseline="-25000">
                <a:latin typeface="Times New Roman" panose="02020603050405020304" pitchFamily="18" charset="0"/>
              </a:rPr>
              <a:t>2 </a:t>
            </a:r>
            <a:r>
              <a:rPr lang="en" altLang="sr-Latn-RS">
                <a:latin typeface="Times New Roman" panose="02020603050405020304" pitchFamily="18" charset="0"/>
              </a:rPr>
              <a:t>O</a:t>
            </a:r>
            <a:endParaRPr lang="en-US" altLang="sr-Latn-RS" baseline="30000">
              <a:latin typeface="Times New Roman" panose="02020603050405020304" pitchFamily="18" charset="0"/>
            </a:endParaRPr>
          </a:p>
        </p:txBody>
      </p:sp>
      <p:sp>
        <p:nvSpPr>
          <p:cNvPr id="58382" name="Line 14">
            <a:extLst>
              <a:ext uri="{FF2B5EF4-FFF2-40B4-BE49-F238E27FC236}">
                <a16:creationId xmlns:a16="http://schemas.microsoft.com/office/drawing/2014/main" xmlns="" id="{52FFE3AE-12E0-4E8C-9691-C6A529CF889C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3600" y="1676400"/>
            <a:ext cx="22860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58383" name="Rectangle 15">
            <a:extLst>
              <a:ext uri="{FF2B5EF4-FFF2-40B4-BE49-F238E27FC236}">
                <a16:creationId xmlns:a16="http://schemas.microsoft.com/office/drawing/2014/main" xmlns="" id="{300E1297-251E-4861-BFEF-2009A85D8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0400" y="1382713"/>
            <a:ext cx="288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 sz="2000" b="1">
                <a:latin typeface="Times" panose="02020603050405020304" pitchFamily="18" charset="0"/>
                <a:sym typeface="Symbol" panose="05050102010706020507" pitchFamily="18" charset="2"/>
              </a:rPr>
              <a:t></a:t>
            </a:r>
          </a:p>
        </p:txBody>
      </p:sp>
      <p:sp>
        <p:nvSpPr>
          <p:cNvPr id="58384" name="Line 17">
            <a:extLst>
              <a:ext uri="{FF2B5EF4-FFF2-40B4-BE49-F238E27FC236}">
                <a16:creationId xmlns:a16="http://schemas.microsoft.com/office/drawing/2014/main" xmlns="" id="{DE7096C8-22E1-49B5-82DD-DEEBAC54061E}"/>
              </a:ext>
            </a:extLst>
          </p:cNvPr>
          <p:cNvSpPr>
            <a:spLocks noChangeShapeType="1"/>
          </p:cNvSpPr>
          <p:nvPr/>
        </p:nvSpPr>
        <p:spPr bwMode="auto">
          <a:xfrm>
            <a:off x="3036888" y="5419725"/>
            <a:ext cx="1060450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58385" name="Text Box 18">
            <a:extLst>
              <a:ext uri="{FF2B5EF4-FFF2-40B4-BE49-F238E27FC236}">
                <a16:creationId xmlns:a16="http://schemas.microsoft.com/office/drawing/2014/main" xmlns="" id="{530BF381-A9CD-4C4C-B58F-EB0EBB8796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5594350"/>
            <a:ext cx="1012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 sz="1600">
                <a:latin typeface="Times" panose="02020603050405020304" pitchFamily="18" charset="0"/>
              </a:rPr>
              <a:t>~10 </a:t>
            </a:r>
            <a:r>
              <a:rPr lang="en" altLang="sr-Latn-RS" sz="1600" baseline="30000">
                <a:latin typeface="Times" panose="02020603050405020304" pitchFamily="18" charset="0"/>
              </a:rPr>
              <a:t>-3 </a:t>
            </a:r>
            <a:r>
              <a:rPr lang="en" altLang="sr-Latn-RS" sz="1600">
                <a:latin typeface="Times" panose="02020603050405020304" pitchFamily="18" charset="0"/>
              </a:rPr>
              <a:t>sec</a:t>
            </a:r>
            <a:r>
              <a:rPr lang="en" altLang="sr-Latn-RS" sz="1400">
                <a:latin typeface="Times" panose="02020603050405020304" pitchFamily="18" charset="0"/>
              </a:rPr>
              <a:t>  </a:t>
            </a:r>
            <a:endParaRPr lang="en-US" altLang="sr-Latn-RS" sz="2400">
              <a:latin typeface="Times" panose="02020603050405020304" pitchFamily="18" charset="0"/>
            </a:endParaRPr>
          </a:p>
        </p:txBody>
      </p:sp>
      <p:sp>
        <p:nvSpPr>
          <p:cNvPr id="58386" name="AutoShape 19">
            <a:extLst>
              <a:ext uri="{FF2B5EF4-FFF2-40B4-BE49-F238E27FC236}">
                <a16:creationId xmlns:a16="http://schemas.microsoft.com/office/drawing/2014/main" xmlns="" id="{39114E89-FD6F-4EDC-A586-D4A7E3EC6A94}"/>
              </a:ext>
            </a:extLst>
          </p:cNvPr>
          <p:cNvSpPr>
            <a:spLocks/>
          </p:cNvSpPr>
          <p:nvPr/>
        </p:nvSpPr>
        <p:spPr bwMode="auto">
          <a:xfrm rot="-5400000">
            <a:off x="5447506" y="5236369"/>
            <a:ext cx="103188" cy="603250"/>
          </a:xfrm>
          <a:prstGeom prst="leftBracket">
            <a:avLst>
              <a:gd name="adj" fmla="val 48718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sr-Latn-RS" altLang="sr-Latn-RS"/>
          </a:p>
        </p:txBody>
      </p:sp>
      <p:sp>
        <p:nvSpPr>
          <p:cNvPr id="58387" name="Text Box 20">
            <a:extLst>
              <a:ext uri="{FF2B5EF4-FFF2-40B4-BE49-F238E27FC236}">
                <a16:creationId xmlns:a16="http://schemas.microsoft.com/office/drawing/2014/main" xmlns="" id="{74F60A2D-F543-4A07-905F-5FC9E3F2EE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2800" y="5749925"/>
            <a:ext cx="1047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 i="1">
                <a:latin typeface="Times New Roman" panose="02020603050405020304" pitchFamily="18" charset="0"/>
              </a:rPr>
              <a:t>hydrogen</a:t>
            </a:r>
          </a:p>
          <a:p>
            <a:pPr eaLnBrk="1" hangingPunct="1"/>
            <a:r>
              <a:rPr lang="en" altLang="sr-Latn-RS" i="1">
                <a:latin typeface="Times New Roman" panose="02020603050405020304" pitchFamily="18" charset="0"/>
              </a:rPr>
              <a:t>radical</a:t>
            </a:r>
            <a:endParaRPr lang="en-US" altLang="sr-Latn-RS" baseline="30000">
              <a:latin typeface="Times New Roman" panose="02020603050405020304" pitchFamily="18" charset="0"/>
            </a:endParaRPr>
          </a:p>
        </p:txBody>
      </p:sp>
      <p:sp>
        <p:nvSpPr>
          <p:cNvPr id="58388" name="Line 21">
            <a:extLst>
              <a:ext uri="{FF2B5EF4-FFF2-40B4-BE49-F238E27FC236}">
                <a16:creationId xmlns:a16="http://schemas.microsoft.com/office/drawing/2014/main" xmlns="" id="{A91BAFD7-3B61-43FC-B0F1-433B5AECD1A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637213" y="5522913"/>
            <a:ext cx="354012" cy="390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58389" name="Freeform 22">
            <a:extLst>
              <a:ext uri="{FF2B5EF4-FFF2-40B4-BE49-F238E27FC236}">
                <a16:creationId xmlns:a16="http://schemas.microsoft.com/office/drawing/2014/main" xmlns="" id="{76743DD7-1BC1-4C84-9A78-6558DB887597}"/>
              </a:ext>
            </a:extLst>
          </p:cNvPr>
          <p:cNvSpPr>
            <a:spLocks/>
          </p:cNvSpPr>
          <p:nvPr/>
        </p:nvSpPr>
        <p:spPr bwMode="auto">
          <a:xfrm>
            <a:off x="5191125" y="2743200"/>
            <a:ext cx="219075" cy="685800"/>
          </a:xfrm>
          <a:custGeom>
            <a:avLst/>
            <a:gdLst>
              <a:gd name="T0" fmla="*/ 2147483647 w 168"/>
              <a:gd name="T1" fmla="*/ 0 h 432"/>
              <a:gd name="T2" fmla="*/ 2147483647 w 168"/>
              <a:gd name="T3" fmla="*/ 2147483647 h 432"/>
              <a:gd name="T4" fmla="*/ 2147483647 w 168"/>
              <a:gd name="T5" fmla="*/ 2147483647 h 432"/>
              <a:gd name="T6" fmla="*/ 0 60000 65536"/>
              <a:gd name="T7" fmla="*/ 0 60000 65536"/>
              <a:gd name="T8" fmla="*/ 0 60000 65536"/>
              <a:gd name="T9" fmla="*/ 0 w 168"/>
              <a:gd name="T10" fmla="*/ 0 h 432"/>
              <a:gd name="T11" fmla="*/ 168 w 168"/>
              <a:gd name="T12" fmla="*/ 432 h 4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8" h="432">
                <a:moveTo>
                  <a:pt x="24" y="0"/>
                </a:moveTo>
                <a:cubicBezTo>
                  <a:pt x="12" y="60"/>
                  <a:pt x="0" y="120"/>
                  <a:pt x="24" y="192"/>
                </a:cubicBezTo>
                <a:cubicBezTo>
                  <a:pt x="47" y="263"/>
                  <a:pt x="107" y="347"/>
                  <a:pt x="168" y="432"/>
                </a:cubicBezTo>
              </a:path>
            </a:pathLst>
          </a:cu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sr-Latn-RS" altLang="sr-Latn-RS"/>
          </a:p>
        </p:txBody>
      </p:sp>
      <p:sp>
        <p:nvSpPr>
          <p:cNvPr id="58390" name="Freeform 23">
            <a:extLst>
              <a:ext uri="{FF2B5EF4-FFF2-40B4-BE49-F238E27FC236}">
                <a16:creationId xmlns:a16="http://schemas.microsoft.com/office/drawing/2014/main" xmlns="" id="{2B61A748-2B11-453B-B934-11FECBFC650C}"/>
              </a:ext>
            </a:extLst>
          </p:cNvPr>
          <p:cNvSpPr>
            <a:spLocks/>
          </p:cNvSpPr>
          <p:nvPr/>
        </p:nvSpPr>
        <p:spPr bwMode="auto">
          <a:xfrm>
            <a:off x="4959350" y="2743200"/>
            <a:ext cx="374650" cy="2438400"/>
          </a:xfrm>
          <a:custGeom>
            <a:avLst/>
            <a:gdLst>
              <a:gd name="T0" fmla="*/ 2147483647 w 304"/>
              <a:gd name="T1" fmla="*/ 0 h 1536"/>
              <a:gd name="T2" fmla="*/ 2147483647 w 304"/>
              <a:gd name="T3" fmla="*/ 2147483647 h 1536"/>
              <a:gd name="T4" fmla="*/ 2147483647 w 304"/>
              <a:gd name="T5" fmla="*/ 2147483647 h 1536"/>
              <a:gd name="T6" fmla="*/ 0 60000 65536"/>
              <a:gd name="T7" fmla="*/ 0 60000 65536"/>
              <a:gd name="T8" fmla="*/ 0 60000 65536"/>
              <a:gd name="T9" fmla="*/ 0 w 304"/>
              <a:gd name="T10" fmla="*/ 0 h 1536"/>
              <a:gd name="T11" fmla="*/ 304 w 304"/>
              <a:gd name="T12" fmla="*/ 1536 h 1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04" h="1536">
                <a:moveTo>
                  <a:pt x="208" y="0"/>
                </a:moveTo>
                <a:cubicBezTo>
                  <a:pt x="104" y="280"/>
                  <a:pt x="0" y="560"/>
                  <a:pt x="16" y="816"/>
                </a:cubicBezTo>
                <a:cubicBezTo>
                  <a:pt x="31" y="1071"/>
                  <a:pt x="167" y="1303"/>
                  <a:pt x="304" y="1536"/>
                </a:cubicBezTo>
              </a:path>
            </a:pathLst>
          </a:cu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sr-Latn-RS" altLang="sr-Latn-RS"/>
          </a:p>
        </p:txBody>
      </p:sp>
      <p:sp>
        <p:nvSpPr>
          <p:cNvPr id="58391" name="Oval 24">
            <a:extLst>
              <a:ext uri="{FF2B5EF4-FFF2-40B4-BE49-F238E27FC236}">
                <a16:creationId xmlns:a16="http://schemas.microsoft.com/office/drawing/2014/main" xmlns="" id="{8F411EFA-9787-4FD0-BDD2-4C1AE0EE05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3200400"/>
            <a:ext cx="1066800" cy="685800"/>
          </a:xfrm>
          <a:prstGeom prst="ellipse">
            <a:avLst/>
          </a:prstGeom>
          <a:noFill/>
          <a:ln w="28575">
            <a:solidFill>
              <a:srgbClr val="1822C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sr-Latn-RS" altLang="sr-Latn-RS"/>
          </a:p>
        </p:txBody>
      </p:sp>
      <p:sp>
        <p:nvSpPr>
          <p:cNvPr id="58392" name="Rectangle 27">
            <a:extLst>
              <a:ext uri="{FF2B5EF4-FFF2-40B4-BE49-F238E27FC236}">
                <a16:creationId xmlns:a16="http://schemas.microsoft.com/office/drawing/2014/main" xmlns="" id="{CA987F6A-818A-4E63-A199-AD6E387FE4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277813"/>
            <a:ext cx="8534400" cy="1143000"/>
          </a:xfrm>
        </p:spPr>
        <p:txBody>
          <a:bodyPr/>
          <a:lstStyle/>
          <a:p>
            <a:pPr algn="ctr" eaLnBrk="1" hangingPunct="1"/>
            <a:r>
              <a:rPr lang="en" altLang="sr-Latn-RS" sz="3800" b="1" dirty="0">
                <a:solidFill>
                  <a:srgbClr val="E64F0C"/>
                </a:solidFill>
              </a:rPr>
              <a:t>Creation of free radicals under the action of ionizing radiation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>
            <a:extLst>
              <a:ext uri="{FF2B5EF4-FFF2-40B4-BE49-F238E27FC236}">
                <a16:creationId xmlns:a16="http://schemas.microsoft.com/office/drawing/2014/main" xmlns="" id="{6436B5C2-A23D-488D-BA49-CD16BD329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0" y="1009650"/>
            <a:ext cx="2178050" cy="547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9" name="Rectangle 3">
            <a:extLst>
              <a:ext uri="{FF2B5EF4-FFF2-40B4-BE49-F238E27FC236}">
                <a16:creationId xmlns:a16="http://schemas.microsoft.com/office/drawing/2014/main" xmlns="" id="{14D32992-A6A1-42F7-9997-2EDFCA407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228600"/>
            <a:ext cx="7488237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" altLang="sr-Latn-RS" sz="3600" b="1">
                <a:solidFill>
                  <a:srgbClr val="E64F0C"/>
                </a:solidFill>
                <a:latin typeface="Times New Roman" panose="02020603050405020304" pitchFamily="18" charset="0"/>
              </a:rPr>
              <a:t>Examples of DNA damage caused by ionizing radiation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>
            <a:extLst>
              <a:ext uri="{FF2B5EF4-FFF2-40B4-BE49-F238E27FC236}">
                <a16:creationId xmlns:a16="http://schemas.microsoft.com/office/drawing/2014/main" xmlns="" id="{5416D13E-414C-4CB3-A2A2-59957B593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0" y="1009650"/>
            <a:ext cx="2178050" cy="547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5699" name="AutoShape 3">
            <a:extLst>
              <a:ext uri="{FF2B5EF4-FFF2-40B4-BE49-F238E27FC236}">
                <a16:creationId xmlns:a16="http://schemas.microsoft.com/office/drawing/2014/main" xmlns="" id="{E42E28F0-E59B-4145-B95C-D16B2049963C}"/>
              </a:ext>
            </a:extLst>
          </p:cNvPr>
          <p:cNvSpPr>
            <a:spLocks/>
          </p:cNvSpPr>
          <p:nvPr/>
        </p:nvSpPr>
        <p:spPr bwMode="auto">
          <a:xfrm>
            <a:off x="4572000" y="1905000"/>
            <a:ext cx="2362200" cy="461963"/>
          </a:xfrm>
          <a:prstGeom prst="borderCallout1">
            <a:avLst>
              <a:gd name="adj1" fmla="val 26866"/>
              <a:gd name="adj2" fmla="val -3227"/>
              <a:gd name="adj3" fmla="val 246644"/>
              <a:gd name="adj4" fmla="val -104301"/>
            </a:avLst>
          </a:prstGeom>
          <a:solidFill>
            <a:srgbClr val="CDC7C2"/>
          </a:solidFill>
          <a:ln w="28575">
            <a:solidFill>
              <a:srgbClr val="1822CD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" sz="2400" dirty="0">
                <a:latin typeface="Times" pitchFamily="18" charset="0"/>
              </a:rPr>
              <a:t>Base replacement</a:t>
            </a:r>
            <a:endParaRPr lang="en-US" sz="2400" dirty="0">
              <a:latin typeface="Times" pitchFamily="18" charset="0"/>
            </a:endParaRPr>
          </a:p>
        </p:txBody>
      </p:sp>
      <p:sp>
        <p:nvSpPr>
          <p:cNvPr id="61444" name="Text Box 4">
            <a:extLst>
              <a:ext uri="{FF2B5EF4-FFF2-40B4-BE49-F238E27FC236}">
                <a16:creationId xmlns:a16="http://schemas.microsoft.com/office/drawing/2014/main" xmlns="" id="{FC97ECCC-E79B-4E48-9D9D-EA05DBDCF9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1188" y="2911475"/>
            <a:ext cx="217487" cy="2746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" altLang="sr-Latn-RS" sz="1200" b="1">
                <a:solidFill>
                  <a:srgbClr val="ED181E"/>
                </a:solidFill>
                <a:latin typeface="Helvetica" panose="020B0604020202020204" pitchFamily="34" charset="0"/>
              </a:rPr>
              <a:t>U</a:t>
            </a:r>
            <a:endParaRPr lang="en-US" altLang="sr-Latn-RS" sz="1200" b="1">
              <a:solidFill>
                <a:srgbClr val="ED181E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5" name="Rectangle 5">
            <a:extLst>
              <a:ext uri="{FF2B5EF4-FFF2-40B4-BE49-F238E27FC236}">
                <a16:creationId xmlns:a16="http://schemas.microsoft.com/office/drawing/2014/main" xmlns="" id="{E88F58AA-0C54-4595-ABAD-1ECDA88F7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228600"/>
            <a:ext cx="7561262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" altLang="sr-Latn-RS" sz="3600" b="1">
                <a:solidFill>
                  <a:srgbClr val="E64F0C"/>
                </a:solidFill>
                <a:latin typeface="Times New Roman" panose="02020603050405020304" pitchFamily="18" charset="0"/>
              </a:rPr>
              <a:t>Examples of DNA damage caused by ionizing radiation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xmlns="" id="{1910B17F-3D7E-432F-A395-208D0B01C0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sz="3800" b="1">
                <a:solidFill>
                  <a:srgbClr val="E64F0C"/>
                </a:solidFill>
                <a:cs typeface="Times New Roman" panose="02020603050405020304" pitchFamily="18" charset="0"/>
              </a:rPr>
              <a:t>Subject of pathological physiology</a:t>
            </a:r>
            <a:endParaRPr lang="en-US" altLang="sr-Latn-RS" sz="2500" b="1">
              <a:solidFill>
                <a:srgbClr val="E64F0C"/>
              </a:solidFill>
            </a:endParaRP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xmlns="" id="{FFAAB4A7-2FAC-466C-AE6C-827D48F47B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200" dirty="0">
                <a:latin typeface="+mj-lt"/>
                <a:cs typeface="Times New Roman" pitchFamily="18" charset="0"/>
              </a:rPr>
              <a:t>studying </a:t>
            </a: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the causative agent </a:t>
            </a:r>
            <a:r>
              <a:rPr lang="en" sz="3200" dirty="0">
                <a:latin typeface="+mj-lt"/>
                <a:cs typeface="Times New Roman" pitchFamily="18" charset="0"/>
              </a:rPr>
              <a:t>of the disease</a:t>
            </a:r>
            <a:endParaRPr lang="sl-SI" sz="3200" dirty="0">
              <a:latin typeface="+mj-lt"/>
            </a:endParaRPr>
          </a:p>
          <a:p>
            <a:pPr eaLnBrk="1" hangingPunct="1">
              <a:defRPr/>
            </a:pPr>
            <a:r>
              <a:rPr lang="en" sz="3200" dirty="0">
                <a:latin typeface="+mj-lt"/>
                <a:cs typeface="Times New Roman" pitchFamily="18" charset="0"/>
              </a:rPr>
              <a:t>studying </a:t>
            </a: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the mechanisms of their effect </a:t>
            </a:r>
            <a:r>
              <a:rPr lang="en" sz="3200" dirty="0">
                <a:latin typeface="+mj-lt"/>
                <a:cs typeface="Times New Roman" pitchFamily="18" charset="0"/>
              </a:rPr>
              <a:t>on the human body</a:t>
            </a:r>
            <a:endParaRPr lang="sl-SI" sz="3200" dirty="0">
              <a:latin typeface="+mj-lt"/>
            </a:endParaRPr>
          </a:p>
          <a:p>
            <a:pPr eaLnBrk="1" hangingPunct="1">
              <a:defRPr/>
            </a:pPr>
            <a:r>
              <a:rPr lang="en" sz="3200" dirty="0">
                <a:latin typeface="+mj-lt"/>
                <a:cs typeface="Times New Roman" pitchFamily="18" charset="0"/>
              </a:rPr>
              <a:t>elucidation of the mechanisms of origin </a:t>
            </a: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disturbances in physiological </a:t>
            </a:r>
            <a:r>
              <a:rPr lang="en" sz="3200" dirty="0">
                <a:latin typeface="+mj-lt"/>
                <a:cs typeface="Times New Roman" pitchFamily="18" charset="0"/>
              </a:rPr>
              <a:t>processes ( mechanisms of origin patho - physiological process ).</a:t>
            </a:r>
            <a:endParaRPr lang="sl-SI" sz="3200" dirty="0">
              <a:latin typeface="+mj-lt"/>
            </a:endParaRPr>
          </a:p>
          <a:p>
            <a:pPr eaLnBrk="1" hangingPunct="1">
              <a:defRPr/>
            </a:pPr>
            <a:endParaRPr lang="sl-SI" sz="3200" dirty="0">
              <a:latin typeface="+mj-lt"/>
            </a:endParaRPr>
          </a:p>
          <a:p>
            <a:pPr eaLnBrk="1" hangingPunct="1">
              <a:defRPr/>
            </a:pPr>
            <a:endParaRPr lang="en-US" dirty="0">
              <a:latin typeface="Dutch" pitchFamily="2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>
            <a:extLst>
              <a:ext uri="{FF2B5EF4-FFF2-40B4-BE49-F238E27FC236}">
                <a16:creationId xmlns:a16="http://schemas.microsoft.com/office/drawing/2014/main" xmlns="" id="{9473BE0D-A33C-4869-8043-6637A17E4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513" y="1014413"/>
            <a:ext cx="2178050" cy="547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23" name="AutoShape 3">
            <a:extLst>
              <a:ext uri="{FF2B5EF4-FFF2-40B4-BE49-F238E27FC236}">
                <a16:creationId xmlns:a16="http://schemas.microsoft.com/office/drawing/2014/main" xmlns="" id="{762D67BB-1233-4D00-A4A5-FC54FCBFB01A}"/>
              </a:ext>
            </a:extLst>
          </p:cNvPr>
          <p:cNvSpPr>
            <a:spLocks/>
          </p:cNvSpPr>
          <p:nvPr/>
        </p:nvSpPr>
        <p:spPr bwMode="auto">
          <a:xfrm>
            <a:off x="4572000" y="2609850"/>
            <a:ext cx="2808288" cy="461963"/>
          </a:xfrm>
          <a:prstGeom prst="borderCallout1">
            <a:avLst>
              <a:gd name="adj1" fmla="val 26866"/>
              <a:gd name="adj2" fmla="val -3227"/>
              <a:gd name="adj3" fmla="val 188450"/>
              <a:gd name="adj4" fmla="val -97969"/>
            </a:avLst>
          </a:prstGeom>
          <a:solidFill>
            <a:srgbClr val="CDC7C2"/>
          </a:solidFill>
          <a:ln w="28575">
            <a:solidFill>
              <a:srgbClr val="1822CD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" sz="2400" dirty="0">
                <a:latin typeface="Times" pitchFamily="18" charset="0"/>
              </a:rPr>
              <a:t>Dimer formation</a:t>
            </a:r>
            <a:endParaRPr lang="en-US" sz="2400" dirty="0">
              <a:latin typeface="Times" pitchFamily="18" charset="0"/>
            </a:endParaRPr>
          </a:p>
        </p:txBody>
      </p:sp>
      <p:sp>
        <p:nvSpPr>
          <p:cNvPr id="62468" name="Rectangle 4">
            <a:extLst>
              <a:ext uri="{FF2B5EF4-FFF2-40B4-BE49-F238E27FC236}">
                <a16:creationId xmlns:a16="http://schemas.microsoft.com/office/drawing/2014/main" xmlns="" id="{F28D09EC-A54F-4F08-8CBA-1F11D0F1C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228600"/>
            <a:ext cx="7848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" altLang="sr-Latn-RS" sz="3600" b="1">
                <a:solidFill>
                  <a:srgbClr val="E64F0C"/>
                </a:solidFill>
                <a:latin typeface="Times New Roman" panose="02020603050405020304" pitchFamily="18" charset="0"/>
              </a:rPr>
              <a:t>Examples of DNA damage caused by ionizing radiation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>
            <a:extLst>
              <a:ext uri="{FF2B5EF4-FFF2-40B4-BE49-F238E27FC236}">
                <a16:creationId xmlns:a16="http://schemas.microsoft.com/office/drawing/2014/main" xmlns="" id="{05BC3C59-6C50-462C-A0F7-02943ACEC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988" y="1022350"/>
            <a:ext cx="2178050" cy="547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1" name="AutoShape 3">
            <a:extLst>
              <a:ext uri="{FF2B5EF4-FFF2-40B4-BE49-F238E27FC236}">
                <a16:creationId xmlns:a16="http://schemas.microsoft.com/office/drawing/2014/main" xmlns="" id="{9E1A0E44-3724-49DC-9AAB-6C7327DB2828}"/>
              </a:ext>
            </a:extLst>
          </p:cNvPr>
          <p:cNvSpPr>
            <a:spLocks/>
          </p:cNvSpPr>
          <p:nvPr/>
        </p:nvSpPr>
        <p:spPr bwMode="auto">
          <a:xfrm>
            <a:off x="5435600" y="2205038"/>
            <a:ext cx="3155950" cy="830262"/>
          </a:xfrm>
          <a:prstGeom prst="borderCallout1">
            <a:avLst>
              <a:gd name="adj1" fmla="val 26866"/>
              <a:gd name="adj2" fmla="val -3032"/>
              <a:gd name="adj3" fmla="val 326120"/>
              <a:gd name="adj4" fmla="val -101958"/>
            </a:avLst>
          </a:prstGeom>
          <a:solidFill>
            <a:srgbClr val="CDC7C2"/>
          </a:solidFill>
          <a:ln w="28575">
            <a:solidFill>
              <a:srgbClr val="1822CD"/>
            </a:solidFill>
            <a:miter lim="800000"/>
            <a:headEnd/>
            <a:tailEnd type="triangle" w="med" len="med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" altLang="sr-Latn-RS" sz="2400">
                <a:latin typeface="Times" panose="02020603050405020304" pitchFamily="18" charset="0"/>
              </a:rPr>
              <a:t>Creating cross-chain links</a:t>
            </a:r>
          </a:p>
        </p:txBody>
      </p:sp>
      <p:sp>
        <p:nvSpPr>
          <p:cNvPr id="63492" name="Rectangle 4">
            <a:extLst>
              <a:ext uri="{FF2B5EF4-FFF2-40B4-BE49-F238E27FC236}">
                <a16:creationId xmlns:a16="http://schemas.microsoft.com/office/drawing/2014/main" xmlns="" id="{58D50619-77A1-4DB4-AE0C-CAD0E7108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228600"/>
            <a:ext cx="76327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" altLang="sr-Latn-RS" sz="3600" b="1">
                <a:solidFill>
                  <a:srgbClr val="E64F0C"/>
                </a:solidFill>
                <a:latin typeface="Times New Roman" panose="02020603050405020304" pitchFamily="18" charset="0"/>
              </a:rPr>
              <a:t>Examples of DNA damage caused by ionizing radiation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>
            <a:extLst>
              <a:ext uri="{FF2B5EF4-FFF2-40B4-BE49-F238E27FC236}">
                <a16:creationId xmlns:a16="http://schemas.microsoft.com/office/drawing/2014/main" xmlns="" id="{0819E931-E071-4721-B207-D59E58EBD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400" y="1014413"/>
            <a:ext cx="2178050" cy="547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AutoShape 3">
            <a:extLst>
              <a:ext uri="{FF2B5EF4-FFF2-40B4-BE49-F238E27FC236}">
                <a16:creationId xmlns:a16="http://schemas.microsoft.com/office/drawing/2014/main" xmlns="" id="{2E088584-5CE5-48D1-940A-F82119E1DB02}"/>
              </a:ext>
            </a:extLst>
          </p:cNvPr>
          <p:cNvSpPr>
            <a:spLocks/>
          </p:cNvSpPr>
          <p:nvPr/>
        </p:nvSpPr>
        <p:spPr bwMode="auto">
          <a:xfrm>
            <a:off x="4572000" y="1676400"/>
            <a:ext cx="2514600" cy="830263"/>
          </a:xfrm>
          <a:prstGeom prst="borderCallout1">
            <a:avLst>
              <a:gd name="adj1" fmla="val 26866"/>
              <a:gd name="adj2" fmla="val -3032"/>
              <a:gd name="adj3" fmla="val 57097"/>
              <a:gd name="adj4" fmla="val -61968"/>
            </a:avLst>
          </a:prstGeom>
          <a:solidFill>
            <a:srgbClr val="CDC7C2"/>
          </a:solidFill>
          <a:ln w="28575">
            <a:solidFill>
              <a:srgbClr val="1822CD"/>
            </a:solidFill>
            <a:miter lim="800000"/>
            <a:headEnd/>
            <a:tailEnd type="triangle" w="med" len="med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" altLang="sr-Latn-RS" sz="2400">
                <a:latin typeface="Times" panose="02020603050405020304" pitchFamily="18" charset="0"/>
              </a:rPr>
              <a:t>Single chain breaks</a:t>
            </a:r>
          </a:p>
        </p:txBody>
      </p:sp>
      <p:sp>
        <p:nvSpPr>
          <p:cNvPr id="64516" name="Rectangle 5">
            <a:extLst>
              <a:ext uri="{FF2B5EF4-FFF2-40B4-BE49-F238E27FC236}">
                <a16:creationId xmlns:a16="http://schemas.microsoft.com/office/drawing/2014/main" xmlns="" id="{B8348548-625D-4BA1-B694-CDF4A4D690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" altLang="sr-Latn-RS" sz="3600" b="1">
                <a:solidFill>
                  <a:srgbClr val="E64F0C"/>
                </a:solidFill>
              </a:rPr>
              <a:t>Examples of DNA damage caused by ionizing radiation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3">
            <a:extLst>
              <a:ext uri="{FF2B5EF4-FFF2-40B4-BE49-F238E27FC236}">
                <a16:creationId xmlns:a16="http://schemas.microsoft.com/office/drawing/2014/main" xmlns="" id="{1C1E60E2-B9BA-4A8F-962A-121842700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052513"/>
            <a:ext cx="2178050" cy="547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39" name="AutoShape 4">
            <a:extLst>
              <a:ext uri="{FF2B5EF4-FFF2-40B4-BE49-F238E27FC236}">
                <a16:creationId xmlns:a16="http://schemas.microsoft.com/office/drawing/2014/main" xmlns="" id="{944EEFF8-9DC4-4AB4-9321-D3A34F0BBDE0}"/>
              </a:ext>
            </a:extLst>
          </p:cNvPr>
          <p:cNvSpPr>
            <a:spLocks/>
          </p:cNvSpPr>
          <p:nvPr/>
        </p:nvSpPr>
        <p:spPr bwMode="auto">
          <a:xfrm>
            <a:off x="4724400" y="3159125"/>
            <a:ext cx="2362200" cy="830263"/>
          </a:xfrm>
          <a:prstGeom prst="borderCallout1">
            <a:avLst>
              <a:gd name="adj1" fmla="val 26866"/>
              <a:gd name="adj2" fmla="val -3227"/>
              <a:gd name="adj3" fmla="val -114602"/>
              <a:gd name="adj4" fmla="val -75519"/>
            </a:avLst>
          </a:prstGeom>
          <a:solidFill>
            <a:srgbClr val="CDC7C2"/>
          </a:solidFill>
          <a:ln w="28575">
            <a:solidFill>
              <a:srgbClr val="1822CD"/>
            </a:solidFill>
            <a:miter lim="800000"/>
            <a:headEnd/>
            <a:tailEnd type="triangle" w="med" len="med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" altLang="sr-Latn-RS" sz="2400">
                <a:latin typeface="Times" panose="02020603050405020304" pitchFamily="18" charset="0"/>
              </a:rPr>
              <a:t>Double strand breaks</a:t>
            </a:r>
            <a:endParaRPr lang="en-US" altLang="sr-Latn-RS" sz="2400" i="1">
              <a:latin typeface="Times" panose="02020603050405020304" pitchFamily="18" charset="0"/>
            </a:endParaRPr>
          </a:p>
        </p:txBody>
      </p:sp>
      <p:sp>
        <p:nvSpPr>
          <p:cNvPr id="65540" name="Line 6">
            <a:extLst>
              <a:ext uri="{FF2B5EF4-FFF2-40B4-BE49-F238E27FC236}">
                <a16:creationId xmlns:a16="http://schemas.microsoft.com/office/drawing/2014/main" xmlns="" id="{60910948-6997-4321-87C3-A61FEB2C0AE2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1905000"/>
            <a:ext cx="533400" cy="152400"/>
          </a:xfrm>
          <a:prstGeom prst="line">
            <a:avLst/>
          </a:prstGeom>
          <a:noFill/>
          <a:ln w="28575">
            <a:solidFill>
              <a:srgbClr val="1822CD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65541" name="Rectangle 7">
            <a:extLst>
              <a:ext uri="{FF2B5EF4-FFF2-40B4-BE49-F238E27FC236}">
                <a16:creationId xmlns:a16="http://schemas.microsoft.com/office/drawing/2014/main" xmlns="" id="{D7442895-189B-45AF-8CC2-1CFB97DC07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" altLang="sr-Latn-RS" sz="3600" b="1">
                <a:solidFill>
                  <a:srgbClr val="E64F0C"/>
                </a:solidFill>
              </a:rPr>
              <a:t>Examples of DNA damage caused by ionizing radiation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F3-9">
            <a:extLst>
              <a:ext uri="{FF2B5EF4-FFF2-40B4-BE49-F238E27FC236}">
                <a16:creationId xmlns:a16="http://schemas.microsoft.com/office/drawing/2014/main" xmlns="" id="{8A5CCB1D-7FDF-457A-9078-BD3D232BC0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4">
            <a:extLst>
              <a:ext uri="{FF2B5EF4-FFF2-40B4-BE49-F238E27FC236}">
                <a16:creationId xmlns:a16="http://schemas.microsoft.com/office/drawing/2014/main" xmlns="" id="{9F92EEAE-6748-4736-880A-074965AF7B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9200" y="457200"/>
          <a:ext cx="7315200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Image" r:id="rId3" imgW="6089916" imgH="3630175" progId="Photoshop.Image.7">
                  <p:embed/>
                </p:oleObj>
              </mc:Choice>
              <mc:Fallback>
                <p:oleObj name="Image" r:id="rId3" imgW="6089916" imgH="3630175" progId="Photoshop.Image.7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457200"/>
                        <a:ext cx="7315200" cy="601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xmlns="" id="{5E1DF5DF-B6EF-41FA-96E7-64191D8A49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354013"/>
            <a:ext cx="7772400" cy="887412"/>
          </a:xfrm>
        </p:spPr>
        <p:txBody>
          <a:bodyPr/>
          <a:lstStyle/>
          <a:p>
            <a:pPr eaLnBrk="1" hangingPunct="1"/>
            <a:r>
              <a:rPr lang="en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  <a:t>Injuries caused by hypoxia</a:t>
            </a:r>
            <a:r>
              <a:rPr lang="en" altLang="sr-Latn-RS">
                <a:solidFill>
                  <a:srgbClr val="E64F0C"/>
                </a:solidFill>
              </a:rPr>
              <a:t> </a:t>
            </a:r>
          </a:p>
        </p:txBody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xmlns="" id="{5FA711D1-1775-4330-901D-820F091396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4213" y="1989138"/>
            <a:ext cx="8459787" cy="486886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hypoxia can occur due to </a:t>
            </a:r>
            <a:r>
              <a:rPr lang="en" altLang="sr-Latn-RS" dirty="0">
                <a:latin typeface="Times New Roman" panose="02020603050405020304" pitchFamily="18" charset="0"/>
              </a:rPr>
              <a:t>: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sr-Latn-CS" altLang="sr-Latn-RS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insufficient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oxygen concentration in the air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atmospheric hypoxia )</a:t>
            </a:r>
            <a:r>
              <a:rPr lang="en" altLang="sr-Latn-RS" dirty="0">
                <a:latin typeface="Times New Roman" panose="02020603050405020304" pitchFamily="18" charset="0"/>
              </a:rPr>
              <a:t> </a:t>
            </a:r>
            <a:endParaRPr lang="sr-Latn-CS" altLang="sr-Latn-RS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respiratory and cardiovascular diseases</a:t>
            </a:r>
            <a:endParaRPr lang="sr-Latn-CS" altLang="sr-Latn-RS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anemia</a:t>
            </a:r>
            <a:r>
              <a:rPr lang="en" altLang="sr-Latn-RS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altLang="sr-Latn-RS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edema</a:t>
            </a:r>
            <a:r>
              <a:rPr lang="en" altLang="sr-Latn-RS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altLang="sr-Latn-RS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inability of the cell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use oxygen </a:t>
            </a:r>
            <a:endParaRPr lang="en-GB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xmlns="" id="{208E6E26-6C02-46CB-B820-52F235E1D1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42988" y="476250"/>
            <a:ext cx="7772400" cy="936625"/>
          </a:xfrm>
        </p:spPr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  <a:t>In hypoxia :</a:t>
            </a:r>
            <a:r>
              <a:rPr lang="en" altLang="sr-Latn-RS">
                <a:solidFill>
                  <a:srgbClr val="E64F0C"/>
                </a:solidFill>
                <a:latin typeface="Dutch" pitchFamily="2" charset="0"/>
                <a:cs typeface="Times New Roman" panose="02020603050405020304" pitchFamily="18" charset="0"/>
              </a:rPr>
              <a:t> </a:t>
            </a:r>
            <a:endParaRPr lang="en-GB" altLang="sr-Latn-RS">
              <a:solidFill>
                <a:srgbClr val="E64F0C"/>
              </a:solidFill>
              <a:latin typeface="Dutch" pitchFamily="2" charset="0"/>
              <a:cs typeface="Times New Roman" panose="02020603050405020304" pitchFamily="18" charset="0"/>
            </a:endParaRPr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xmlns="" id="{FB462533-F383-42CD-95E1-DBDD53250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sr-Latn-CS" altLang="sr-Latn-RS" dirty="0">
              <a:latin typeface="Dutch" pitchFamily="2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decreasing </a:t>
            </a:r>
            <a:r>
              <a:rPr lang="en" altLang="sr-Latn-RS" sz="3200" dirty="0">
                <a:latin typeface="Times New Roman" panose="02020603050405020304" pitchFamily="18" charset="0"/>
              </a:rPr>
              <a:t>( and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breaks </a:t>
            </a:r>
            <a:r>
              <a:rPr lang="en" altLang="sr-Latn-RS" sz="3200" dirty="0">
                <a:latin typeface="Times New Roman" panose="02020603050405020304" pitchFamily="18" charset="0"/>
              </a:rPr>
              <a:t>)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oxidative metabolism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 </a:t>
            </a:r>
            <a:endParaRPr lang="sr-Latn-CS" altLang="sr-Latn-RS" sz="3200" b="1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activate enzymes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anaerobic glycolysis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 </a:t>
            </a:r>
            <a:endParaRPr lang="sr-Latn-CS" altLang="sr-Latn-RS" sz="3200" b="1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lactic acid builds up and lowers the pH value</a:t>
            </a:r>
            <a:r>
              <a:rPr lang="en" altLang="sr-Latn-RS" sz="3200" dirty="0"/>
              <a:t> 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xmlns="" id="{7502AAD6-EC46-432C-A845-2F7048451A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85813" y="214313"/>
            <a:ext cx="7772400" cy="1143000"/>
          </a:xfrm>
        </p:spPr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  <a:t>Cell damage depends on </a:t>
            </a:r>
            <a:r>
              <a:rPr lang="en" altLang="sr-Latn-RS" b="1">
                <a:solidFill>
                  <a:srgbClr val="E64F0C"/>
                </a:solidFill>
              </a:rPr>
              <a:t>:</a:t>
            </a:r>
            <a:endParaRPr lang="en-GB" altLang="sr-Latn-RS" b="1">
              <a:solidFill>
                <a:srgbClr val="E64F0C"/>
              </a:solidFill>
            </a:endParaRPr>
          </a:p>
        </p:txBody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xmlns="" id="{51F21F20-8AA7-41BF-BD30-9316B9038A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" altLang="sr-Latn-RS" sz="3200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duration of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hypoxia  </a:t>
            </a:r>
            <a:endParaRPr lang="sr-Latn-CS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sensitivity of cells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lack of oxygen</a:t>
            </a:r>
            <a:endParaRPr lang="sr-Latn-CS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endParaRPr lang="sr-Latn-CS" altLang="sr-Latn-RS" sz="3200" dirty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3200" dirty="0">
                <a:latin typeface="Times New Roman" panose="02020603050405020304" pitchFamily="18" charset="0"/>
              </a:rPr>
              <a:t> in the beginning -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reversible </a:t>
            </a:r>
            <a:r>
              <a:rPr lang="en" altLang="sr-Latn-RS" sz="3200" dirty="0">
                <a:latin typeface="Times New Roman" panose="02020603050405020304" pitchFamily="18" charset="0"/>
              </a:rPr>
              <a:t>changes ,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3200" dirty="0">
                <a:latin typeface="Times New Roman" panose="02020603050405020304" pitchFamily="18" charset="0"/>
              </a:rPr>
              <a:t> later -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irreversible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xmlns="" id="{43DDAE3C-3417-438B-ABAF-19B22C6422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  <a:t>ATP </a:t>
            </a:r>
            <a:r>
              <a:rPr lang="en" altLang="sr-Latn-RS" b="1">
                <a:solidFill>
                  <a:srgbClr val="E64F0C"/>
                </a:solidFill>
              </a:rPr>
              <a:t>production in hypoxia : </a:t>
            </a:r>
          </a:p>
        </p:txBody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xmlns="" id="{0604947D-AAB7-4FC7-A822-A33A2AB91A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42938" y="1676400"/>
            <a:ext cx="8196262" cy="4992688"/>
          </a:xfrm>
        </p:spPr>
        <p:txBody>
          <a:bodyPr/>
          <a:lstStyle/>
          <a:p>
            <a:pPr eaLnBrk="1" hangingPunct="1"/>
            <a:r>
              <a:rPr lang="en" altLang="sr-Latn-RS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inadequate functioning </a:t>
            </a:r>
            <a:r>
              <a:rPr lang="en" altLang="sr-Latn-RS" dirty="0">
                <a:latin typeface="Times New Roman" panose="02020603050405020304" pitchFamily="18" charset="0"/>
              </a:rPr>
              <a:t>e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Na-K pumps</a:t>
            </a:r>
            <a:endParaRPr lang="sr-Latn-CS" altLang="sr-Latn-RS" b="1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increasing ion concentration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and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</a:rPr>
              <a:t> inside the cells</a:t>
            </a:r>
            <a:endParaRPr lang="sr-Latn-CS" altLang="sr-Latn-RS" b="1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increase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cell volume </a:t>
            </a:r>
            <a:endParaRPr lang="sr-Latn-CS" altLang="sr-Latn-RS" b="1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dilation of the endoplasmic reticulum </a:t>
            </a:r>
            <a:r>
              <a:rPr lang="en" altLang="sr-Latn-RS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separation of ribosomes </a:t>
            </a:r>
            <a:r>
              <a:rPr lang="en" altLang="sr-Latn-RS" dirty="0">
                <a:latin typeface="Times New Roman" panose="02020603050405020304" pitchFamily="18" charset="0"/>
              </a:rPr>
              <a:t>(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reduction of synthesis protein </a:t>
            </a:r>
            <a:r>
              <a:rPr lang="en" altLang="sr-Latn-RS" dirty="0">
                <a:latin typeface="Times New Roman" panose="02020603050405020304" pitchFamily="18" charset="0"/>
              </a:rPr>
              <a:t>),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increasing the permeability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the cell membrane </a:t>
            </a:r>
            <a:r>
              <a:rPr lang="en" altLang="sr-Latn-RS" dirty="0">
                <a:latin typeface="Times New Roman" panose="02020603050405020304" pitchFamily="18" charset="0"/>
              </a:rPr>
              <a:t>,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reduction of the functional ability of mitochondria</a:t>
            </a:r>
            <a:endParaRPr lang="sr-Latn-CS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increasing concentrations of ions and Ca in the cells</a:t>
            </a:r>
            <a:endParaRPr lang="sr-Latn-CS" altLang="sr-Latn-RS" b="1" dirty="0">
              <a:solidFill>
                <a:srgbClr val="E64F0C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activation of numerous enzymes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xmlns="" id="{A6771D3C-F8B4-482A-9491-125F31863C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14375" y="277813"/>
            <a:ext cx="8215313" cy="1143000"/>
          </a:xfrm>
        </p:spPr>
        <p:txBody>
          <a:bodyPr/>
          <a:lstStyle/>
          <a:p>
            <a:pPr eaLnBrk="1" hangingPunct="1"/>
            <a:r>
              <a:rPr lang="en" altLang="sr-Latn-RS" b="1">
                <a:solidFill>
                  <a:srgbClr val="E64F0C"/>
                </a:solidFill>
              </a:rPr>
              <a:t>Division of pathological physiology</a:t>
            </a:r>
            <a:endParaRPr lang="en-US" altLang="sr-Latn-RS" b="1">
              <a:solidFill>
                <a:srgbClr val="E64F0C"/>
              </a:solidFill>
            </a:endParaRP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xmlns="" id="{250C10ED-A7DD-425D-A844-7E25687FCF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" altLang="sr-Latn-RS" sz="3200" b="1">
                <a:solidFill>
                  <a:srgbClr val="E64F0C"/>
                </a:solidFill>
                <a:latin typeface="Times New Roman" panose="02020603050405020304" pitchFamily="18" charset="0"/>
              </a:rPr>
              <a:t>general </a:t>
            </a:r>
            <a:r>
              <a:rPr lang="en" altLang="sr-Latn-RS" sz="3200">
                <a:latin typeface="Times New Roman" panose="02020603050405020304" pitchFamily="18" charset="0"/>
              </a:rPr>
              <a:t>pathological physiology</a:t>
            </a:r>
            <a:endParaRPr lang="sl-SI" altLang="sr-Latn-RS" sz="320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b="1">
                <a:solidFill>
                  <a:srgbClr val="E64F0C"/>
                </a:solidFill>
                <a:latin typeface="Times New Roman" panose="02020603050405020304" pitchFamily="18" charset="0"/>
              </a:rPr>
              <a:t>special </a:t>
            </a:r>
            <a:r>
              <a:rPr lang="en" altLang="sr-Latn-RS" sz="3200">
                <a:latin typeface="Times New Roman" panose="02020603050405020304" pitchFamily="18" charset="0"/>
              </a:rPr>
              <a:t>pathological physiology</a:t>
            </a:r>
            <a:endParaRPr lang="sl-SI" altLang="sr-Latn-RS" sz="320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sl-SI" altLang="sr-Latn-R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xmlns="" id="{B9693AD6-DE88-46B2-8F7B-243F78CAB4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</a:rPr>
              <a:t>Reperfusion injury</a:t>
            </a:r>
            <a:r>
              <a:rPr lang="en" altLang="sr-Latn-RS">
                <a:solidFill>
                  <a:srgbClr val="E64F0C"/>
                </a:solidFill>
              </a:rPr>
              <a:t> 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xmlns="" id="{E738DF9F-834D-49F8-9635-06D10DF409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676400"/>
            <a:ext cx="7772400" cy="49926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" altLang="sr-Latn-RS" sz="3600" dirty="0">
                <a:solidFill>
                  <a:schemeClr val="folHlink"/>
                </a:solidFill>
                <a:latin typeface="Times New Roman" panose="02020603050405020304" pitchFamily="18" charset="0"/>
              </a:rPr>
              <a:t> </a:t>
            </a:r>
            <a:r>
              <a:rPr lang="en" altLang="sr-Latn-RS" sz="3600" dirty="0">
                <a:latin typeface="Times New Roman" panose="02020603050405020304" pitchFamily="18" charset="0"/>
              </a:rPr>
              <a:t>normalization of delivery</a:t>
            </a:r>
            <a:r>
              <a:rPr lang="en" altLang="sr-Latn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oxygen in previously </a:t>
            </a:r>
            <a:r>
              <a:rPr lang="en" altLang="sr-Latn-RS" sz="3600" dirty="0">
                <a:latin typeface="Times New Roman" panose="02020603050405020304" pitchFamily="18" charset="0"/>
              </a:rPr>
              <a:t>ischemic area</a:t>
            </a:r>
            <a:endParaRPr lang="sr-Latn-CS" altLang="sr-Latn-RS" sz="36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3600" dirty="0">
                <a:latin typeface="Times New Roman" panose="02020603050405020304" pitchFamily="18" charset="0"/>
              </a:rPr>
              <a:t> </a:t>
            </a:r>
            <a:r>
              <a:rPr lang="en" altLang="sr-Latn-RS" sz="36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increased creation of </a:t>
            </a:r>
            <a:r>
              <a:rPr lang="en" altLang="sr-Latn-RS" sz="3600" dirty="0">
                <a:latin typeface="Times New Roman" panose="02020603050405020304" pitchFamily="18" charset="0"/>
              </a:rPr>
              <a:t>free radicals</a:t>
            </a:r>
            <a:endParaRPr lang="sr-Latn-CS" altLang="sr-Latn-RS" sz="36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3600" dirty="0">
                <a:latin typeface="Times New Roman" panose="02020603050405020304" pitchFamily="18" charset="0"/>
              </a:rPr>
              <a:t> </a:t>
            </a:r>
            <a:r>
              <a:rPr lang="en" altLang="sr-Latn-RS" sz="36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reduced possibility of elimination </a:t>
            </a:r>
            <a:r>
              <a:rPr lang="en" altLang="sr-Latn-RS" sz="3600" dirty="0">
                <a:latin typeface="Times New Roman" panose="02020603050405020304" pitchFamily="18" charset="0"/>
              </a:rPr>
              <a:t>damaged enzyme systems</a:t>
            </a:r>
            <a:endParaRPr lang="sr-Latn-CS" altLang="sr-Latn-RS" sz="36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" altLang="sr-Latn-RS" sz="3600" dirty="0">
                <a:latin typeface="Times New Roman" panose="02020603050405020304" pitchFamily="18" charset="0"/>
              </a:rPr>
              <a:t> additional cell damage</a:t>
            </a:r>
            <a:r>
              <a:rPr lang="en" altLang="sr-Latn-RS" sz="3600" dirty="0"/>
              <a:t> 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>
            <a:extLst>
              <a:ext uri="{FF2B5EF4-FFF2-40B4-BE49-F238E27FC236}">
                <a16:creationId xmlns:a16="http://schemas.microsoft.com/office/drawing/2014/main" xmlns="" id="{59D38875-6B5D-4DF5-9D27-2D1AB5E316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8077200" cy="1143000"/>
          </a:xfrm>
        </p:spPr>
        <p:txBody>
          <a:bodyPr/>
          <a:lstStyle/>
          <a:p>
            <a:pPr algn="ctr" eaLnBrk="1" hangingPunct="1"/>
            <a:r>
              <a:rPr lang="en" altLang="sr-Latn-RS" sz="3400" b="1">
                <a:solidFill>
                  <a:srgbClr val="E64F0C"/>
                </a:solidFill>
                <a:cs typeface="Times New Roman" panose="02020603050405020304" pitchFamily="18" charset="0"/>
              </a:rPr>
              <a:t>Reversible and irreversible cell injuries</a:t>
            </a:r>
            <a:r>
              <a:rPr lang="en" altLang="sr-Latn-RS">
                <a:solidFill>
                  <a:srgbClr val="E64F0C"/>
                </a:solidFill>
                <a:cs typeface="Times New Roman" panose="02020603050405020304" pitchFamily="18" charset="0"/>
              </a:rPr>
              <a:t> </a:t>
            </a:r>
            <a:endParaRPr lang="en-GB" altLang="sr-Latn-RS">
              <a:solidFill>
                <a:srgbClr val="E64F0C"/>
              </a:solidFill>
              <a:cs typeface="Times New Roman" panose="02020603050405020304" pitchFamily="18" charset="0"/>
            </a:endParaRPr>
          </a:p>
        </p:txBody>
      </p:sp>
      <p:sp>
        <p:nvSpPr>
          <p:cNvPr id="72707" name="Rectangle 3">
            <a:extLst>
              <a:ext uri="{FF2B5EF4-FFF2-40B4-BE49-F238E27FC236}">
                <a16:creationId xmlns:a16="http://schemas.microsoft.com/office/drawing/2014/main" xmlns="" id="{4D9FF20C-0372-481F-8E8B-C9A896E469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0113" y="1484313"/>
            <a:ext cx="8064500" cy="5373687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sz="2400" dirty="0">
                <a:latin typeface="Dutch" pitchFamily="2" charset="0"/>
              </a:rPr>
              <a:t>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Reversible injuries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after the cessation of the action of the harmful agent , the structure and function of the damaged organelles is repaired , with the recovery of the cell</a:t>
            </a:r>
            <a:endParaRPr lang="sr-Latn-CS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sr-Latn-CS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Irreversible injuries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the automation of unwanted reactions , which cannot be stopped or controlled , which lead to the breakdown of cellular organelles ( mitochondrial membranes , lysosomes , </a:t>
            </a:r>
            <a:r>
              <a:rPr lang="en" altLang="sr-Latn-RS" dirty="0">
                <a:latin typeface="Times New Roman" panose="02020603050405020304" pitchFamily="18" charset="0"/>
              </a:rPr>
              <a:t>cellular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membrane and endoplasmic reticulum ).</a:t>
            </a:r>
            <a:r>
              <a:rPr lang="en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alt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4">
            <a:extLst>
              <a:ext uri="{FF2B5EF4-FFF2-40B4-BE49-F238E27FC236}">
                <a16:creationId xmlns:a16="http://schemas.microsoft.com/office/drawing/2014/main" xmlns="" id="{9EC7282F-32D6-4341-9D1D-F626F0BA94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304800"/>
            <a:ext cx="8316912" cy="1143000"/>
          </a:xfrm>
        </p:spPr>
        <p:txBody>
          <a:bodyPr/>
          <a:lstStyle/>
          <a:p>
            <a:pPr algn="ctr" eaLnBrk="1" hangingPunct="1"/>
            <a:r>
              <a:rPr lang="en" altLang="sr-Latn-RS" sz="3400" b="1">
                <a:solidFill>
                  <a:srgbClr val="E64F0C"/>
                </a:solidFill>
                <a:cs typeface="Times New Roman" panose="02020603050405020304" pitchFamily="18" charset="0"/>
              </a:rPr>
              <a:t>Reversible and irreversible changes in the cell</a:t>
            </a:r>
            <a:endParaRPr lang="en-US" altLang="sr-Latn-RS" sz="3400" b="1">
              <a:solidFill>
                <a:srgbClr val="E64F0C"/>
              </a:solidFill>
              <a:cs typeface="Times New Roman" panose="02020603050405020304" pitchFamily="18" charset="0"/>
            </a:endParaRPr>
          </a:p>
        </p:txBody>
      </p:sp>
      <p:pic>
        <p:nvPicPr>
          <p:cNvPr id="73731" name="Picture 6" descr="S01871-001-f008">
            <a:extLst>
              <a:ext uri="{FF2B5EF4-FFF2-40B4-BE49-F238E27FC236}">
                <a16:creationId xmlns:a16="http://schemas.microsoft.com/office/drawing/2014/main" xmlns="" id="{E0E3F8AC-83E4-4099-8C8D-E7861A28514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0" y="1612900"/>
            <a:ext cx="6553200" cy="52451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>
            <a:extLst>
              <a:ext uri="{FF2B5EF4-FFF2-40B4-BE49-F238E27FC236}">
                <a16:creationId xmlns:a16="http://schemas.microsoft.com/office/drawing/2014/main" xmlns="" id="{CB04AE90-3D9C-470A-B90C-B0F13F9140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  <a:t>Reversible changes </a:t>
            </a:r>
            <a:r>
              <a:rPr lang="en" altLang="sr-Latn-RS">
                <a:solidFill>
                  <a:srgbClr val="E64F0C"/>
                </a:solidFill>
                <a:cs typeface="Times New Roman" panose="02020603050405020304" pitchFamily="18" charset="0"/>
              </a:rPr>
              <a:t>:</a:t>
            </a:r>
            <a:r>
              <a:rPr lang="en" altLang="sr-Latn-RS">
                <a:solidFill>
                  <a:srgbClr val="E64F0C"/>
                </a:solidFill>
                <a:latin typeface="Dutch" pitchFamily="2" charset="0"/>
                <a:cs typeface="Times New Roman" panose="02020603050405020304" pitchFamily="18" charset="0"/>
              </a:rPr>
              <a:t> </a:t>
            </a:r>
            <a:endParaRPr lang="en-GB" altLang="sr-Latn-RS">
              <a:solidFill>
                <a:srgbClr val="E64F0C"/>
              </a:solidFill>
              <a:latin typeface="Dutch" pitchFamily="2" charset="0"/>
              <a:cs typeface="Times New Roman" panose="02020603050405020304" pitchFamily="18" charset="0"/>
            </a:endParaRPr>
          </a:p>
        </p:txBody>
      </p:sp>
      <p:sp>
        <p:nvSpPr>
          <p:cNvPr id="74755" name="Rectangle 3">
            <a:extLst>
              <a:ext uri="{FF2B5EF4-FFF2-40B4-BE49-F238E27FC236}">
                <a16:creationId xmlns:a16="http://schemas.microsoft.com/office/drawing/2014/main" xmlns="" id="{EDAB59C2-D32A-4A23-A1B1-1B36DC4B5A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676400"/>
            <a:ext cx="7772400" cy="4848225"/>
          </a:xfrm>
        </p:spPr>
        <p:txBody>
          <a:bodyPr/>
          <a:lstStyle/>
          <a:p>
            <a:pPr eaLnBrk="1" hangingPunct="1"/>
            <a:endParaRPr lang="sr-Latn-CS" altLang="sr-Latn-RS" b="1" i="1" dirty="0">
              <a:latin typeface="Dutch" pitchFamily="2" charset="0"/>
            </a:endParaRPr>
          </a:p>
          <a:p>
            <a:pPr eaLnBrk="1" hangingPunct="1"/>
            <a:r>
              <a:rPr lang="en" altLang="sr-Latn-RS" sz="3600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loss of glycogen reserves</a:t>
            </a:r>
            <a:r>
              <a:rPr lang="en" altLang="sr-Latn-RS" sz="3600" dirty="0">
                <a:latin typeface="Times New Roman" panose="02020603050405020304" pitchFamily="18" charset="0"/>
              </a:rPr>
              <a:t> </a:t>
            </a:r>
            <a:endParaRPr lang="sr-Latn-CS" altLang="sr-Latn-RS" sz="36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initial water accumulation </a:t>
            </a:r>
            <a:endParaRPr lang="sr-Latn-CS" altLang="sr-Latn-RS" sz="36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initial changes in microtubules i microfilaments </a:t>
            </a:r>
            <a:endParaRPr lang="sr-Latn-CS" altLang="sr-Latn-RS" sz="36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ribosome separation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>
            <a:extLst>
              <a:ext uri="{FF2B5EF4-FFF2-40B4-BE49-F238E27FC236}">
                <a16:creationId xmlns:a16="http://schemas.microsoft.com/office/drawing/2014/main" xmlns="" id="{6A7893F2-CEE2-45CD-9288-FB56665B03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  <a:t>Irreversible changes</a:t>
            </a:r>
            <a:r>
              <a:rPr lang="en" altLang="sr-Latn-RS">
                <a:solidFill>
                  <a:srgbClr val="E64F0C"/>
                </a:solidFill>
                <a:cs typeface="Times New Roman" panose="02020603050405020304" pitchFamily="18" charset="0"/>
              </a:rPr>
              <a:t> </a:t>
            </a:r>
            <a:endParaRPr lang="en-GB" altLang="sr-Latn-RS">
              <a:solidFill>
                <a:srgbClr val="E64F0C"/>
              </a:solidFill>
              <a:cs typeface="Times New Roman" panose="02020603050405020304" pitchFamily="18" charset="0"/>
            </a:endParaRPr>
          </a:p>
        </p:txBody>
      </p:sp>
      <p:sp>
        <p:nvSpPr>
          <p:cNvPr id="75779" name="Rectangle 3">
            <a:extLst>
              <a:ext uri="{FF2B5EF4-FFF2-40B4-BE49-F238E27FC236}">
                <a16:creationId xmlns:a16="http://schemas.microsoft.com/office/drawing/2014/main" xmlns="" id="{8C6A8F74-6951-4672-BFCE-3778EF6D23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676400"/>
            <a:ext cx="7772400" cy="4992688"/>
          </a:xfrm>
        </p:spPr>
        <p:txBody>
          <a:bodyPr/>
          <a:lstStyle/>
          <a:p>
            <a:pPr eaLnBrk="1" hangingPunct="1"/>
            <a:r>
              <a:rPr lang="en" altLang="sr-Latn-RS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volume of mitochondria increases enormously</a:t>
            </a:r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endParaRPr lang="sr-Latn-CS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cristae are lost in mitochondria and agglomerates of coagulated proteins appear</a:t>
            </a:r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endParaRPr lang="sr-Latn-CS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cell and subcellular membranes cracks are formed  </a:t>
            </a:r>
            <a:endParaRPr lang="sr-Latn-CS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</a:rPr>
              <a:t> lysis occurs</a:t>
            </a:r>
            <a:endParaRPr lang="en-GB" altLang="sr-Latn-R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xmlns="" id="{CA20C43E-8B36-4C3F-93F5-1202F998F1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115888"/>
            <a:ext cx="8459787" cy="1223962"/>
          </a:xfrm>
        </p:spPr>
        <p:txBody>
          <a:bodyPr/>
          <a:lstStyle/>
          <a:p>
            <a:pPr algn="ctr" eaLnBrk="1" hangingPunct="1"/>
            <a:r>
              <a:rPr lang="en" altLang="sr-Latn-RS" sz="3800" b="1">
                <a:solidFill>
                  <a:srgbClr val="E64F0C"/>
                </a:solidFill>
              </a:rPr>
              <a:t>Initial events in the onset of irreversible cell injury</a:t>
            </a:r>
            <a:endParaRPr lang="en-GB" altLang="sr-Latn-RS" sz="3800">
              <a:solidFill>
                <a:srgbClr val="E64F0C"/>
              </a:solidFill>
            </a:endParaRPr>
          </a:p>
        </p:txBody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xmlns="" id="{4E8F3070-FA19-4FC1-B397-EB6B52C437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676400"/>
            <a:ext cx="8077200" cy="5181600"/>
          </a:xfrm>
        </p:spPr>
        <p:txBody>
          <a:bodyPr/>
          <a:lstStyle/>
          <a:p>
            <a:pPr eaLnBrk="1" hangingPunct="1"/>
            <a:endParaRPr lang="sr-Latn-CS" altLang="sr-Latn-RS" sz="2400" dirty="0">
              <a:solidFill>
                <a:schemeClr val="folHlink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cessation of synthesis of energy-rich compounds ( in damaged mitochondria )</a:t>
            </a:r>
            <a:r>
              <a:rPr lang="en" altLang="sr-Latn-RS" dirty="0">
                <a:latin typeface="Times New Roman" panose="02020603050405020304" pitchFamily="18" charset="0"/>
              </a:rPr>
              <a:t> </a:t>
            </a:r>
            <a:endParaRPr lang="sr-Latn-CS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loss of ability to maintain ion balance </a:t>
            </a:r>
            <a:r>
              <a:rPr lang="en" altLang="sr-Latn-RS" dirty="0">
                <a:latin typeface="Times New Roman" panose="02020603050405020304" pitchFamily="18" charset="0"/>
              </a:rPr>
              <a:t>between intracellular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extracellular environment </a:t>
            </a:r>
            <a:endParaRPr lang="sr-Latn-CS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activation of phospholipase enzymes , localized in the cell membrane and lysosomes of damaged cells</a:t>
            </a:r>
            <a:endParaRPr lang="en-GB" alt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xmlns="" id="{75C4F245-88E5-467E-A591-8B664FD6D8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  <a:t>The increased concentration of calcium ions activates </a:t>
            </a:r>
            <a:r>
              <a:rPr lang="en" altLang="sr-Latn-RS" b="1">
                <a:solidFill>
                  <a:srgbClr val="E64F0C"/>
                </a:solidFill>
              </a:rPr>
              <a:t>:</a:t>
            </a:r>
            <a:r>
              <a:rPr lang="en" altLang="sr-Latn-RS">
                <a:solidFill>
                  <a:srgbClr val="E64F0C"/>
                </a:solidFill>
                <a:latin typeface="Dutch" pitchFamily="2" charset="0"/>
                <a:cs typeface="Times New Roman" panose="02020603050405020304" pitchFamily="18" charset="0"/>
              </a:rPr>
              <a:t> </a:t>
            </a:r>
            <a:endParaRPr lang="en-GB" altLang="sr-Latn-RS">
              <a:solidFill>
                <a:srgbClr val="E64F0C"/>
              </a:solidFill>
              <a:latin typeface="Dutch" pitchFamily="2" charset="0"/>
              <a:cs typeface="Times New Roman" panose="02020603050405020304" pitchFamily="18" charset="0"/>
            </a:endParaRPr>
          </a:p>
        </p:txBody>
      </p:sp>
      <p:sp>
        <p:nvSpPr>
          <p:cNvPr id="77827" name="Rectangle 3">
            <a:extLst>
              <a:ext uri="{FF2B5EF4-FFF2-40B4-BE49-F238E27FC236}">
                <a16:creationId xmlns:a16="http://schemas.microsoft.com/office/drawing/2014/main" xmlns="" id="{4B284904-EF02-44C3-820A-85F0357C06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676400"/>
            <a:ext cx="7772400" cy="4776788"/>
          </a:xfrm>
        </p:spPr>
        <p:txBody>
          <a:bodyPr/>
          <a:lstStyle/>
          <a:p>
            <a:pPr eaLnBrk="1" hangingPunct="1"/>
            <a:r>
              <a:rPr lang="en" altLang="sr-Latn-RS" b="1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phospholipase</a:t>
            </a:r>
            <a:r>
              <a:rPr lang="en" altLang="sr-Latn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damages cellular and subcellular membranes )</a:t>
            </a:r>
            <a:r>
              <a:rPr lang="en" altLang="sr-Latn-RS" dirty="0">
                <a:latin typeface="Times New Roman" panose="02020603050405020304" pitchFamily="18" charset="0"/>
              </a:rPr>
              <a:t> </a:t>
            </a:r>
            <a:endParaRPr lang="sr-Latn-CS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proteolytic enzymes</a:t>
            </a:r>
            <a:r>
              <a:rPr lang="en" altLang="sr-Latn-RS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break down proteins )</a:t>
            </a:r>
            <a:endParaRPr lang="sr-Latn-CS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nucleases</a:t>
            </a:r>
            <a:r>
              <a:rPr lang="en" altLang="sr-Latn-RS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break down nucleic acids </a:t>
            </a:r>
            <a:r>
              <a:rPr lang="en" altLang="sr-Latn-RS" dirty="0">
                <a:latin typeface="Times New Roman" panose="02020603050405020304" pitchFamily="18" charset="0"/>
              </a:rPr>
              <a:t>)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>
            <a:extLst>
              <a:ext uri="{FF2B5EF4-FFF2-40B4-BE49-F238E27FC236}">
                <a16:creationId xmlns:a16="http://schemas.microsoft.com/office/drawing/2014/main" xmlns="" id="{E24F2DE0-4E86-4C39-A715-0C21127B562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43000" y="0"/>
          <a:ext cx="8001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Image" r:id="rId3" imgW="7278639" imgH="4773178" progId="Photoshop.Image.7">
                  <p:embed/>
                </p:oleObj>
              </mc:Choice>
              <mc:Fallback>
                <p:oleObj name="Image" r:id="rId3" imgW="7278639" imgH="4773178" progId="Photoshop.Image.7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0"/>
                        <a:ext cx="8001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xmlns="" id="{90E72467-45B5-4812-8036-75AC035C20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16013" y="188913"/>
            <a:ext cx="7772400" cy="1395412"/>
          </a:xfrm>
        </p:spPr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  <a:cs typeface="Times New Roman" panose="02020603050405020304" pitchFamily="18" charset="0"/>
              </a:rPr>
              <a:t>Death of irreversibly damaged cells</a:t>
            </a:r>
            <a:r>
              <a:rPr lang="en" altLang="sr-Latn-RS">
                <a:solidFill>
                  <a:srgbClr val="E64F0C"/>
                </a:solidFill>
                <a:cs typeface="Times New Roman" panose="02020603050405020304" pitchFamily="18" charset="0"/>
              </a:rPr>
              <a:t> </a:t>
            </a:r>
            <a:endParaRPr lang="en-GB" altLang="sr-Latn-RS">
              <a:solidFill>
                <a:srgbClr val="E64F0C"/>
              </a:solidFill>
              <a:cs typeface="Times New Roman" panose="02020603050405020304" pitchFamily="18" charset="0"/>
            </a:endParaRPr>
          </a:p>
        </p:txBody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xmlns="" id="{77326B3D-D2DE-4559-BD39-62AE86BEA1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altLang="sr-Latn-RS" dirty="0">
              <a:solidFill>
                <a:schemeClr val="folHlink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sr-Latn-CS" altLang="sr-Latn-RS" dirty="0">
              <a:solidFill>
                <a:schemeClr val="fol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" altLang="sr-Latn-RS" sz="3600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necrosis</a:t>
            </a:r>
            <a:endParaRPr lang="sr-Latn-CS" altLang="sr-Latn-RS" sz="36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apoptosis</a:t>
            </a:r>
            <a:r>
              <a:rPr lang="en" altLang="sr-Latn-RS" sz="3600" dirty="0">
                <a:latin typeface="Times New Roman" panose="02020603050405020304" pitchFamily="18" charset="0"/>
              </a:rPr>
              <a:t> </a:t>
            </a:r>
            <a:endParaRPr lang="en-GB" altLang="sr-Latn-RS" sz="3600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102" name="Group 38">
            <a:extLst>
              <a:ext uri="{FF2B5EF4-FFF2-40B4-BE49-F238E27FC236}">
                <a16:creationId xmlns:a16="http://schemas.microsoft.com/office/drawing/2014/main" xmlns="" id="{80671450-D78C-46C7-8F1A-AFEFD8DCB459}"/>
              </a:ext>
            </a:extLst>
          </p:cNvPr>
          <p:cNvGraphicFramePr>
            <a:graphicFrameLocks noGrp="1"/>
          </p:cNvGraphicFramePr>
          <p:nvPr/>
        </p:nvGraphicFramePr>
        <p:xfrm>
          <a:off x="990600" y="76200"/>
          <a:ext cx="8153400" cy="6627813"/>
        </p:xfrm>
        <a:graphic>
          <a:graphicData uri="http://schemas.openxmlformats.org/drawingml/2006/table">
            <a:tbl>
              <a:tblPr/>
              <a:tblGrid>
                <a:gridCol w="34369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164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286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4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necrosis</a:t>
                      </a:r>
                      <a:endParaRPr kumimoji="0" lang="en-US" sz="4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4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apoptosis</a:t>
                      </a:r>
                      <a:endParaRPr kumimoji="0" lang="en-US" sz="4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86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pathological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physiological or pathological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286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cell swelling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cell reduction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27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 group of cells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one cell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86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coagulation necrosis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chromatin condensation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286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organelle breakdown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apoptotic bodies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286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ATP depletion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gene activation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286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inflammation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en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no ignition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xmlns="" id="{9E2F776F-7B1C-4922-BDC3-E7B6CD83DE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</a:rPr>
              <a:t>Definitions of health</a:t>
            </a:r>
            <a:endParaRPr lang="en-US" altLang="sr-Latn-RS" b="1">
              <a:solidFill>
                <a:srgbClr val="E64F0C"/>
              </a:solidFill>
            </a:endParaRP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xmlns="" id="{A620B60C-164A-434E-B50D-9E9B9E6425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42988" y="1600200"/>
            <a:ext cx="7948612" cy="4997450"/>
          </a:xfrm>
        </p:spPr>
        <p:txBody>
          <a:bodyPr/>
          <a:lstStyle/>
          <a:p>
            <a:pPr eaLnBrk="1" hangingPunct="1">
              <a:defRPr/>
            </a:pPr>
            <a:r>
              <a:rPr lang="en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Health is a state of </a:t>
            </a:r>
            <a:r>
              <a:rPr lang="en" dirty="0">
                <a:latin typeface="+mj-lt"/>
                <a:cs typeface="Times New Roman" pitchFamily="18" charset="0"/>
              </a:rPr>
              <a:t>complete physical, mental and social well-being, not just the absence of disease and infirmity </a:t>
            </a:r>
            <a:endParaRPr lang="sr-Cyrl-CS" dirty="0">
              <a:latin typeface="+mj-lt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Health is a harmonious balance of </a:t>
            </a:r>
            <a:r>
              <a:rPr lang="en" dirty="0">
                <a:latin typeface="+mj-lt"/>
                <a:cs typeface="Times New Roman" pitchFamily="18" charset="0"/>
              </a:rPr>
              <a:t>structures and functions of the organism and mental experience , </a:t>
            </a:r>
            <a:r>
              <a:rPr lang="en" dirty="0">
                <a:latin typeface="+mj-lt"/>
              </a:rPr>
              <a:t>which is a prerequisite for full working capacity </a:t>
            </a:r>
            <a:r>
              <a:rPr lang="en" dirty="0">
                <a:latin typeface="+mj-lt"/>
                <a:cs typeface="Times New Roman" pitchFamily="18" charset="0"/>
              </a:rPr>
              <a:t>, and thus full enjoyment of life .</a:t>
            </a:r>
          </a:p>
          <a:p>
            <a:pPr eaLnBrk="1" hangingPunct="1">
              <a:defRPr/>
            </a:pPr>
            <a:r>
              <a:rPr lang="en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Illness is a disturbance </a:t>
            </a:r>
            <a:r>
              <a:rPr lang="en" dirty="0">
                <a:latin typeface="+mj-lt"/>
                <a:cs typeface="Times New Roman" pitchFamily="18" charset="0"/>
              </a:rPr>
              <a:t>of that harmonious balance , with reduced work capacity and reduced enjoyment of life , as well as mental strain.</a:t>
            </a:r>
            <a:endParaRPr lang="en-GB" dirty="0">
              <a:latin typeface="+mj-lt"/>
              <a:cs typeface="Times New Roman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en-US" sz="2400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5">
            <a:extLst>
              <a:ext uri="{FF2B5EF4-FFF2-40B4-BE49-F238E27FC236}">
                <a16:creationId xmlns:a16="http://schemas.microsoft.com/office/drawing/2014/main" xmlns="" id="{F8115A7F-7753-4297-85E4-BC4B270B8F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sz="4600" b="1" dirty="0">
                <a:solidFill>
                  <a:srgbClr val="E64F0C"/>
                </a:solidFill>
              </a:rPr>
              <a:t>Apoptosis </a:t>
            </a:r>
            <a:endParaRPr lang="en-US" altLang="sr-Latn-RS" b="1" dirty="0">
              <a:solidFill>
                <a:srgbClr val="E64F0C"/>
              </a:solidFill>
              <a:latin typeface="Dutch" pitchFamily="2" charset="0"/>
            </a:endParaRPr>
          </a:p>
        </p:txBody>
      </p:sp>
      <p:sp>
        <p:nvSpPr>
          <p:cNvPr id="80899" name="Rectangle 6">
            <a:extLst>
              <a:ext uri="{FF2B5EF4-FFF2-40B4-BE49-F238E27FC236}">
                <a16:creationId xmlns:a16="http://schemas.microsoft.com/office/drawing/2014/main" xmlns="" id="{79C58AFC-9948-4819-B372-E47572062B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676400"/>
            <a:ext cx="7772400" cy="4560888"/>
          </a:xfrm>
        </p:spPr>
        <p:txBody>
          <a:bodyPr/>
          <a:lstStyle/>
          <a:p>
            <a:pPr eaLnBrk="1" hangingPunct="1"/>
            <a:endParaRPr lang="sr-Latn-CS" altLang="sr-Latn-RS" sz="2400" dirty="0">
              <a:solidFill>
                <a:schemeClr val="folHlink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solidFill>
                  <a:schemeClr val="folHlink"/>
                </a:solidFill>
                <a:latin typeface="Times New Roman" panose="02020603050405020304" pitchFamily="18" charset="0"/>
              </a:rPr>
              <a:t> </a:t>
            </a:r>
            <a:r>
              <a:rPr lang="en" altLang="sr-Latn-RS" b="1" dirty="0">
                <a:latin typeface="Times New Roman" panose="02020603050405020304" pitchFamily="18" charset="0"/>
              </a:rPr>
              <a:t>apoptosis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>
                <a:latin typeface="Times New Roman" panose="02020603050405020304" pitchFamily="18" charset="0"/>
              </a:rPr>
              <a:t>(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programmed cell death </a:t>
            </a:r>
            <a:r>
              <a:rPr lang="en" altLang="sr-Latn-RS" dirty="0">
                <a:latin typeface="Times New Roman" panose="02020603050405020304" pitchFamily="18" charset="0"/>
              </a:rPr>
              <a:t>)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it is found in physiological and pathological processes</a:t>
            </a:r>
            <a:endParaRPr lang="sr-Latn-CS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limited to a single cell </a:t>
            </a:r>
            <a:endParaRPr lang="sr-Latn-CS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Symbol" panose="05050102010706020507" pitchFamily="18" charset="2"/>
                <a:cs typeface="Times New Roman" panose="02020603050405020304" pitchFamily="18" charset="0"/>
              </a:rPr>
              <a:t> apwptosis</a:t>
            </a:r>
            <a:r>
              <a:rPr lang="en" altLang="sr-Latn-RS" dirty="0">
                <a:latin typeface="Dutch" pitchFamily="2" charset="0"/>
                <a:cs typeface="Times New Roman" panose="02020603050405020304" pitchFamily="18" charset="0"/>
              </a:rPr>
              <a:t> </a:t>
            </a:r>
            <a:r>
              <a:rPr lang="en" altLang="sr-Latn-RS" dirty="0">
                <a:latin typeface="Dutch" pitchFamily="2" charset="0"/>
              </a:rPr>
              <a:t>-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falling leaves from trees or petals from flowers</a:t>
            </a:r>
            <a:r>
              <a:rPr lang="en" altLang="sr-Latn-RS" dirty="0">
                <a:latin typeface="Times New Roman" panose="02020603050405020304" pitchFamily="18" charset="0"/>
              </a:rPr>
              <a:t> </a:t>
            </a:r>
            <a:endParaRPr lang="sr-Latn-CS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</a:rPr>
              <a:t> active process</a:t>
            </a:r>
            <a:r>
              <a:rPr lang="en" altLang="sr-Latn-RS" sz="2400" dirty="0">
                <a:latin typeface="Times New Roman" panose="02020603050405020304" pitchFamily="18" charset="0"/>
              </a:rPr>
              <a:t> </a:t>
            </a:r>
            <a:endParaRPr lang="en-US" altLang="sr-Latn-RS" sz="2400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>
            <a:extLst>
              <a:ext uri="{FF2B5EF4-FFF2-40B4-BE49-F238E27FC236}">
                <a16:creationId xmlns:a16="http://schemas.microsoft.com/office/drawing/2014/main" xmlns="" id="{84245CE4-9699-448D-A1ED-5AD198D1CD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650" y="188913"/>
            <a:ext cx="8388350" cy="1143000"/>
          </a:xfrm>
        </p:spPr>
        <p:txBody>
          <a:bodyPr/>
          <a:lstStyle/>
          <a:p>
            <a:pPr algn="ctr" eaLnBrk="1" hangingPunct="1"/>
            <a:r>
              <a:rPr lang="en" altLang="sr-Latn-RS" sz="3800" b="1">
                <a:solidFill>
                  <a:srgbClr val="E64F0C"/>
                </a:solidFill>
                <a:cs typeface="Times New Roman" panose="02020603050405020304" pitchFamily="18" charset="0"/>
              </a:rPr>
              <a:t>The cell death program is activated</a:t>
            </a:r>
            <a:endParaRPr lang="en-US" altLang="sr-Latn-RS" sz="3800" b="1">
              <a:solidFill>
                <a:srgbClr val="E64F0C"/>
              </a:solidFill>
            </a:endParaRPr>
          </a:p>
        </p:txBody>
      </p:sp>
      <p:sp>
        <p:nvSpPr>
          <p:cNvPr id="81923" name="Rectangle 4">
            <a:extLst>
              <a:ext uri="{FF2B5EF4-FFF2-40B4-BE49-F238E27FC236}">
                <a16:creationId xmlns:a16="http://schemas.microsoft.com/office/drawing/2014/main" xmlns="" id="{525B6420-97FF-4033-9900-A82E7244C0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0"/>
            <a:ext cx="8077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sr-Latn-RS" sz="4200" b="1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24" name="Rectangle 5">
            <a:extLst>
              <a:ext uri="{FF2B5EF4-FFF2-40B4-BE49-F238E27FC236}">
                <a16:creationId xmlns:a16="http://schemas.microsoft.com/office/drawing/2014/main" xmlns="" id="{3933DAF4-2CCD-4BA8-AF51-A93164AA80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1676400"/>
            <a:ext cx="7772400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</a:pPr>
            <a:endParaRPr lang="sr-Latn-CS" altLang="sr-Latn-RS" sz="2800" dirty="0">
              <a:latin typeface="Dutch" pitchFamily="2" charset="0"/>
            </a:endParaRPr>
          </a:p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</a:pPr>
            <a:r>
              <a:rPr lang="en" altLang="sr-Latn-RS" sz="3200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binding the activating ligand</a:t>
            </a:r>
            <a:r>
              <a:rPr lang="en" altLang="sr-Latn-RS" sz="3200" b="1" i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a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receptor on the membrane of the target cell</a:t>
            </a:r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endParaRPr lang="sr-Latn-CS" altLang="sr-Latn-RS" sz="32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</a:pP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the absence of stimuli </a:t>
            </a:r>
            <a:r>
              <a:rPr lang="en" altLang="sr-Latn-R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hormones or cytokines ) necessary for cell survival </a:t>
            </a:r>
            <a:endParaRPr lang="en" altLang="sr-Latn-R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>
            <a:extLst>
              <a:ext uri="{FF2B5EF4-FFF2-40B4-BE49-F238E27FC236}">
                <a16:creationId xmlns:a16="http://schemas.microsoft.com/office/drawing/2014/main" xmlns="" id="{F2ACB8B9-A021-4D17-A54B-EDAB6EABE7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1875" y="142875"/>
            <a:ext cx="21478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altLang="ko-KR" sz="3600" b="1">
                <a:solidFill>
                  <a:srgbClr val="E64F0C"/>
                </a:solidFill>
                <a:latin typeface="Times New Roman" panose="02020603050405020304" pitchFamily="18" charset="0"/>
              </a:rPr>
              <a:t>Apoptosis</a:t>
            </a:r>
            <a:endParaRPr lang="en-US" altLang="ko-KR" sz="3600" b="1">
              <a:solidFill>
                <a:srgbClr val="E64F0C"/>
              </a:solidFill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82947" name="Text Box 3">
            <a:extLst>
              <a:ext uri="{FF2B5EF4-FFF2-40B4-BE49-F238E27FC236}">
                <a16:creationId xmlns:a16="http://schemas.microsoft.com/office/drawing/2014/main" xmlns="" id="{F57970F8-4AE1-482D-AE12-B0A038CCB9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350" y="1069975"/>
            <a:ext cx="715168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" altLang="en-US" sz="2400" b="1" i="1">
                <a:solidFill>
                  <a:srgbClr val="0000FF"/>
                </a:solidFill>
                <a:ea typeface="ＭＳ Ｐゴシック" panose="020B0600070205080204" pitchFamily="34" charset="-128"/>
              </a:rPr>
              <a:t>    </a:t>
            </a:r>
            <a:r>
              <a:rPr lang="en" altLang="ko-KR" sz="2800" b="1">
                <a:latin typeface="Times New Roman" panose="02020603050405020304" pitchFamily="18" charset="0"/>
              </a:rPr>
              <a:t>physiological</a:t>
            </a:r>
            <a:r>
              <a:rPr lang="en" altLang="ko-KR" sz="2800" b="1">
                <a:latin typeface="Times New Roman" panose="02020603050405020304" pitchFamily="18" charset="0"/>
                <a:ea typeface="ＭＳ Ｐゴシック" panose="020B0600070205080204" pitchFamily="34" charset="-128"/>
              </a:rPr>
              <a:t>                              </a:t>
            </a:r>
            <a:r>
              <a:rPr lang="en" altLang="ko-KR" sz="2800" b="1">
                <a:latin typeface="Times New Roman" panose="02020603050405020304" pitchFamily="18" charset="0"/>
              </a:rPr>
              <a:t>internal</a:t>
            </a:r>
            <a:endParaRPr lang="en-US" altLang="ko-KR" sz="2800" b="1">
              <a:latin typeface="Times New Roman" panose="02020603050405020304" pitchFamily="18" charset="0"/>
              <a:ea typeface="굴림" panose="020B0600000101010101" pitchFamily="34" charset="-127"/>
            </a:endParaRPr>
          </a:p>
          <a:p>
            <a:r>
              <a:rPr lang="en" altLang="ko-KR" sz="2800" b="1">
                <a:latin typeface="Times New Roman" panose="02020603050405020304" pitchFamily="18" charset="0"/>
              </a:rPr>
              <a:t>receptor pathway</a:t>
            </a:r>
            <a:r>
              <a:rPr lang="en" altLang="ko-KR" sz="2800" b="1">
                <a:latin typeface="Times New Roman" panose="02020603050405020304" pitchFamily="18" charset="0"/>
                <a:ea typeface="ＭＳ Ｐゴシック" panose="020B0600070205080204" pitchFamily="34" charset="-128"/>
              </a:rPr>
              <a:t>                     </a:t>
            </a:r>
            <a:r>
              <a:rPr lang="en" altLang="ko-KR" sz="2800" b="1">
                <a:latin typeface="Times New Roman" panose="02020603050405020304" pitchFamily="18" charset="0"/>
              </a:rPr>
              <a:t>damage path</a:t>
            </a:r>
            <a:r>
              <a:rPr lang="en" altLang="ko-KR" sz="2800" b="1" i="1">
                <a:ea typeface="ＭＳ Ｐゴシック" panose="020B0600070205080204" pitchFamily="34" charset="-128"/>
              </a:rPr>
              <a:t> </a:t>
            </a:r>
            <a:endParaRPr lang="en-US" altLang="ko-KR" sz="2800" i="1">
              <a:ea typeface="ＭＳ Ｐゴシック" panose="020B0600070205080204" pitchFamily="34" charset="-128"/>
            </a:endParaRPr>
          </a:p>
        </p:txBody>
      </p:sp>
      <p:sp>
        <p:nvSpPr>
          <p:cNvPr id="82948" name="Freeform 4">
            <a:extLst>
              <a:ext uri="{FF2B5EF4-FFF2-40B4-BE49-F238E27FC236}">
                <a16:creationId xmlns:a16="http://schemas.microsoft.com/office/drawing/2014/main" xmlns="" id="{6B6F1111-E009-4A1D-AEAC-76B4C43A4A67}"/>
              </a:ext>
            </a:extLst>
          </p:cNvPr>
          <p:cNvSpPr>
            <a:spLocks/>
          </p:cNvSpPr>
          <p:nvPr/>
        </p:nvSpPr>
        <p:spPr bwMode="auto">
          <a:xfrm>
            <a:off x="2451100" y="2057400"/>
            <a:ext cx="1511300" cy="533400"/>
          </a:xfrm>
          <a:custGeom>
            <a:avLst/>
            <a:gdLst>
              <a:gd name="T0" fmla="*/ 2147483647 w 952"/>
              <a:gd name="T1" fmla="*/ 0 h 336"/>
              <a:gd name="T2" fmla="*/ 2147483647 w 952"/>
              <a:gd name="T3" fmla="*/ 2147483647 h 336"/>
              <a:gd name="T4" fmla="*/ 2147483647 w 952"/>
              <a:gd name="T5" fmla="*/ 2147483647 h 336"/>
              <a:gd name="T6" fmla="*/ 0 60000 65536"/>
              <a:gd name="T7" fmla="*/ 0 60000 65536"/>
              <a:gd name="T8" fmla="*/ 0 60000 65536"/>
              <a:gd name="T9" fmla="*/ 0 w 952"/>
              <a:gd name="T10" fmla="*/ 0 h 336"/>
              <a:gd name="T11" fmla="*/ 952 w 952"/>
              <a:gd name="T12" fmla="*/ 336 h 3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52" h="336">
                <a:moveTo>
                  <a:pt x="136" y="0"/>
                </a:moveTo>
                <a:cubicBezTo>
                  <a:pt x="68" y="44"/>
                  <a:pt x="0" y="88"/>
                  <a:pt x="136" y="144"/>
                </a:cubicBezTo>
                <a:cubicBezTo>
                  <a:pt x="272" y="200"/>
                  <a:pt x="612" y="268"/>
                  <a:pt x="952" y="336"/>
                </a:cubicBezTo>
              </a:path>
            </a:pathLst>
          </a:cu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sr-Latn-RS" altLang="sr-Latn-RS"/>
          </a:p>
        </p:txBody>
      </p:sp>
      <p:sp>
        <p:nvSpPr>
          <p:cNvPr id="82949" name="Freeform 5">
            <a:extLst>
              <a:ext uri="{FF2B5EF4-FFF2-40B4-BE49-F238E27FC236}">
                <a16:creationId xmlns:a16="http://schemas.microsoft.com/office/drawing/2014/main" xmlns="" id="{093E4481-68CA-471D-AF6E-5AD9FAB182E0}"/>
              </a:ext>
            </a:extLst>
          </p:cNvPr>
          <p:cNvSpPr>
            <a:spLocks/>
          </p:cNvSpPr>
          <p:nvPr/>
        </p:nvSpPr>
        <p:spPr bwMode="auto">
          <a:xfrm flipH="1">
            <a:off x="5499100" y="2057400"/>
            <a:ext cx="1511300" cy="533400"/>
          </a:xfrm>
          <a:custGeom>
            <a:avLst/>
            <a:gdLst>
              <a:gd name="T0" fmla="*/ 2147483647 w 952"/>
              <a:gd name="T1" fmla="*/ 0 h 336"/>
              <a:gd name="T2" fmla="*/ 2147483647 w 952"/>
              <a:gd name="T3" fmla="*/ 2147483647 h 336"/>
              <a:gd name="T4" fmla="*/ 2147483647 w 952"/>
              <a:gd name="T5" fmla="*/ 2147483647 h 336"/>
              <a:gd name="T6" fmla="*/ 0 60000 65536"/>
              <a:gd name="T7" fmla="*/ 0 60000 65536"/>
              <a:gd name="T8" fmla="*/ 0 60000 65536"/>
              <a:gd name="T9" fmla="*/ 0 w 952"/>
              <a:gd name="T10" fmla="*/ 0 h 336"/>
              <a:gd name="T11" fmla="*/ 952 w 952"/>
              <a:gd name="T12" fmla="*/ 336 h 3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52" h="336">
                <a:moveTo>
                  <a:pt x="136" y="0"/>
                </a:moveTo>
                <a:cubicBezTo>
                  <a:pt x="68" y="44"/>
                  <a:pt x="0" y="88"/>
                  <a:pt x="136" y="144"/>
                </a:cubicBezTo>
                <a:cubicBezTo>
                  <a:pt x="272" y="200"/>
                  <a:pt x="612" y="268"/>
                  <a:pt x="952" y="336"/>
                </a:cubicBezTo>
              </a:path>
            </a:pathLst>
          </a:cu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sr-Latn-RS" altLang="sr-Latn-RS"/>
          </a:p>
        </p:txBody>
      </p:sp>
      <p:sp>
        <p:nvSpPr>
          <p:cNvPr id="82950" name="Text Box 6">
            <a:extLst>
              <a:ext uri="{FF2B5EF4-FFF2-40B4-BE49-F238E27FC236}">
                <a16:creationId xmlns:a16="http://schemas.microsoft.com/office/drawing/2014/main" xmlns="" id="{2B9B5509-B167-4730-93A8-0501EA3C9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6050" y="2652713"/>
            <a:ext cx="4276725" cy="523875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altLang="ko-KR" sz="2800" b="1">
                <a:solidFill>
                  <a:srgbClr val="E64F0C"/>
                </a:solidFill>
                <a:latin typeface="Times New Roman" panose="02020603050405020304" pitchFamily="18" charset="0"/>
              </a:rPr>
              <a:t>signals from mitochondria</a:t>
            </a:r>
            <a:endParaRPr lang="en-US" altLang="ko-KR" sz="2800" b="1">
              <a:solidFill>
                <a:srgbClr val="E64F0C"/>
              </a:solidFill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sp>
        <p:nvSpPr>
          <p:cNvPr id="82951" name="Line 7">
            <a:extLst>
              <a:ext uri="{FF2B5EF4-FFF2-40B4-BE49-F238E27FC236}">
                <a16:creationId xmlns:a16="http://schemas.microsoft.com/office/drawing/2014/main" xmlns="" id="{D46024F9-7603-4D04-BDBF-A720646CABEC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0600" y="3276600"/>
            <a:ext cx="0" cy="4572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82952" name="Text Box 8">
            <a:extLst>
              <a:ext uri="{FF2B5EF4-FFF2-40B4-BE49-F238E27FC236}">
                <a16:creationId xmlns:a16="http://schemas.microsoft.com/office/drawing/2014/main" xmlns="" id="{87FA3B35-1908-4BE9-8706-354580F0BB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9913" y="3643313"/>
            <a:ext cx="6146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altLang="ko-KR" sz="2800" b="1" dirty="0">
                <a:solidFill>
                  <a:srgbClr val="B2B2B2"/>
                </a:solidFill>
                <a:latin typeface="Times New Roman" panose="02020603050405020304" pitchFamily="18" charset="0"/>
              </a:rPr>
              <a:t>cascade activation of caspase enzymes</a:t>
            </a:r>
            <a:endParaRPr lang="en-US" altLang="ko-KR" sz="2800" b="1" dirty="0">
              <a:solidFill>
                <a:srgbClr val="B2B2B2"/>
              </a:solidFill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sp>
        <p:nvSpPr>
          <p:cNvPr id="82953" name="Line 9">
            <a:extLst>
              <a:ext uri="{FF2B5EF4-FFF2-40B4-BE49-F238E27FC236}">
                <a16:creationId xmlns:a16="http://schemas.microsoft.com/office/drawing/2014/main" xmlns="" id="{71F306B2-04FB-4B63-8600-2E46BC5A0001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5363" y="4191000"/>
            <a:ext cx="0" cy="4572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82954" name="Text Box 10">
            <a:extLst>
              <a:ext uri="{FF2B5EF4-FFF2-40B4-BE49-F238E27FC236}">
                <a16:creationId xmlns:a16="http://schemas.microsoft.com/office/drawing/2014/main" xmlns="" id="{591F6322-1B3E-4DA2-9656-9DA60163F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5650" y="4557713"/>
            <a:ext cx="57594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altLang="ko-KR" sz="2800" b="1">
                <a:solidFill>
                  <a:srgbClr val="B2B2B2"/>
                </a:solidFill>
                <a:latin typeface="Times New Roman" panose="02020603050405020304" pitchFamily="18" charset="0"/>
              </a:rPr>
              <a:t>cleavage of proteins and DNA molecules a</a:t>
            </a:r>
            <a:endParaRPr lang="en-US" altLang="ko-KR" sz="2800" b="1">
              <a:solidFill>
                <a:srgbClr val="B2B2B2"/>
              </a:solidFill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sp>
        <p:nvSpPr>
          <p:cNvPr id="82955" name="Line 11">
            <a:extLst>
              <a:ext uri="{FF2B5EF4-FFF2-40B4-BE49-F238E27FC236}">
                <a16:creationId xmlns:a16="http://schemas.microsoft.com/office/drawing/2014/main" xmlns="" id="{E1AB5DB0-E7E8-4277-AFE3-C9F51F9D4334}"/>
              </a:ext>
            </a:extLst>
          </p:cNvPr>
          <p:cNvSpPr>
            <a:spLocks noChangeShapeType="1"/>
          </p:cNvSpPr>
          <p:nvPr/>
        </p:nvSpPr>
        <p:spPr bwMode="auto">
          <a:xfrm>
            <a:off x="4799013" y="5078413"/>
            <a:ext cx="0" cy="4572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82956" name="Text Box 12">
            <a:extLst>
              <a:ext uri="{FF2B5EF4-FFF2-40B4-BE49-F238E27FC236}">
                <a16:creationId xmlns:a16="http://schemas.microsoft.com/office/drawing/2014/main" xmlns="" id="{C5359AEE-F96B-4905-BB8C-63D4DD25D9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0" y="5445125"/>
            <a:ext cx="78517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altLang="ko-KR" sz="2800" b="1" dirty="0">
                <a:solidFill>
                  <a:srgbClr val="B2B2B2"/>
                </a:solidFill>
                <a:latin typeface="Times New Roman" panose="02020603050405020304" pitchFamily="18" charset="0"/>
              </a:rPr>
              <a:t>phagocytosis of apoptotic bodies , no inflammation</a:t>
            </a:r>
            <a:endParaRPr lang="en-US" altLang="ko-KR" sz="2800" b="1" dirty="0">
              <a:solidFill>
                <a:srgbClr val="B2B2B2"/>
              </a:solidFill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xmlns="" id="{EA34A90E-FA60-44C2-86F5-63AFE8BE56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4400" y="277813"/>
            <a:ext cx="7772400" cy="892175"/>
          </a:xfrm>
        </p:spPr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</a:rPr>
              <a:t>Stages of apoptosis</a:t>
            </a:r>
            <a:r>
              <a:rPr lang="en" altLang="sr-Latn-RS">
                <a:solidFill>
                  <a:srgbClr val="E64F0C"/>
                </a:solidFill>
              </a:rPr>
              <a:t> </a:t>
            </a:r>
          </a:p>
        </p:txBody>
      </p:sp>
      <p:sp>
        <p:nvSpPr>
          <p:cNvPr id="83971" name="Rectangle 3">
            <a:extLst>
              <a:ext uri="{FF2B5EF4-FFF2-40B4-BE49-F238E27FC236}">
                <a16:creationId xmlns:a16="http://schemas.microsoft.com/office/drawing/2014/main" xmlns="" id="{EC52D6D4-573E-492F-8046-D0FEBF2382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676400"/>
            <a:ext cx="7772400" cy="4848225"/>
          </a:xfrm>
        </p:spPr>
        <p:txBody>
          <a:bodyPr/>
          <a:lstStyle/>
          <a:p>
            <a:pPr eaLnBrk="1" hangingPunct="1"/>
            <a:r>
              <a:rPr lang="en" altLang="sr-Latn-RS" b="1" dirty="0">
                <a:solidFill>
                  <a:schemeClr val="fol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initiation stage</a:t>
            </a:r>
            <a:r>
              <a:rPr lang="en" altLang="sr-Latn-RS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>
                <a:latin typeface="Times New Roman" panose="02020603050405020304" pitchFamily="18" charset="0"/>
              </a:rPr>
              <a:t>(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transmitting signals through </a:t>
            </a:r>
            <a:r>
              <a:rPr lang="en" altLang="sr-Latn-RS" dirty="0">
                <a:latin typeface="Times New Roman" panose="02020603050405020304" pitchFamily="18" charset="0"/>
              </a:rPr>
              <a:t>cell membrane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to the nucleus of the cell </a:t>
            </a:r>
            <a:r>
              <a:rPr lang="en" altLang="sr-Latn-RS" dirty="0">
                <a:latin typeface="Times New Roman" panose="02020603050405020304" pitchFamily="18" charset="0"/>
              </a:rPr>
              <a:t>)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stage of control or integration</a:t>
            </a:r>
            <a:r>
              <a:rPr lang="en" altLang="sr-Latn-RS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activation of molecules that control the process of apoptosis </a:t>
            </a:r>
            <a:r>
              <a:rPr lang="en" altLang="sr-Latn-RS" dirty="0">
                <a:latin typeface="Times New Roman" panose="02020603050405020304" pitchFamily="18" charset="0"/>
              </a:rPr>
              <a:t>)</a:t>
            </a:r>
          </a:p>
          <a:p>
            <a:pPr eaLnBrk="1" hangingPunct="1"/>
            <a:r>
              <a:rPr lang="en" altLang="sr-Latn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joint executive stage</a:t>
            </a:r>
            <a:r>
              <a:rPr lang="en" altLang="sr-Latn-RS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a cascade of proteolytic reactions in which caspases form apoptotic bodies </a:t>
            </a:r>
            <a:r>
              <a:rPr lang="en" altLang="sr-Latn-RS" dirty="0">
                <a:latin typeface="Times New Roman" panose="02020603050405020304" pitchFamily="18" charset="0"/>
              </a:rPr>
              <a:t>)</a:t>
            </a:r>
          </a:p>
          <a:p>
            <a:pPr eaLnBrk="1" hangingPunct="1"/>
            <a:r>
              <a:rPr lang="en" altLang="sr-Latn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b="1" dirty="0">
                <a:solidFill>
                  <a:srgbClr val="E64F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removal</a:t>
            </a:r>
            <a:r>
              <a:rPr lang="en" altLang="sr-Latn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parts of dead cells by phagocytosis  </a:t>
            </a:r>
            <a:r>
              <a:rPr lang="en" altLang="sr-Latn-RS" dirty="0"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4">
            <a:extLst>
              <a:ext uri="{FF2B5EF4-FFF2-40B4-BE49-F238E27FC236}">
                <a16:creationId xmlns:a16="http://schemas.microsoft.com/office/drawing/2014/main" xmlns="" id="{178671DF-24C6-457F-A1B4-179F97DE06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71550" y="0"/>
            <a:ext cx="7772400" cy="1143000"/>
          </a:xfrm>
        </p:spPr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</a:rPr>
              <a:t>Stages of apoptosis</a:t>
            </a:r>
            <a:endParaRPr lang="en-US" altLang="sr-Latn-RS" b="1">
              <a:solidFill>
                <a:srgbClr val="E64F0C"/>
              </a:solidFill>
            </a:endParaRPr>
          </a:p>
        </p:txBody>
      </p:sp>
      <p:pic>
        <p:nvPicPr>
          <p:cNvPr id="84995" name="Picture 6" descr="S01871-001-f028">
            <a:extLst>
              <a:ext uri="{FF2B5EF4-FFF2-40B4-BE49-F238E27FC236}">
                <a16:creationId xmlns:a16="http://schemas.microsoft.com/office/drawing/2014/main" xmlns="" id="{F8BBEAA9-4EAA-4709-96A3-F2040BB83B1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8888" y="1412875"/>
            <a:ext cx="7416800" cy="5146675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2">
            <a:extLst>
              <a:ext uri="{FF2B5EF4-FFF2-40B4-BE49-F238E27FC236}">
                <a16:creationId xmlns:a16="http://schemas.microsoft.com/office/drawing/2014/main" xmlns="" id="{6F395B56-8B06-4840-839E-8D9C869E97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88" y="128588"/>
            <a:ext cx="8756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altLang="ko-KR" sz="3200" b="1">
                <a:solidFill>
                  <a:srgbClr val="E64F0C"/>
                </a:solidFill>
                <a:latin typeface="Times New Roman" panose="02020603050405020304" pitchFamily="18" charset="0"/>
              </a:rPr>
              <a:t>Cells balance between life and death</a:t>
            </a:r>
            <a:endParaRPr lang="en-US" altLang="ko-KR" sz="3200" b="1">
              <a:solidFill>
                <a:srgbClr val="E64F0C"/>
              </a:solidFill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sp>
        <p:nvSpPr>
          <p:cNvPr id="86019" name="AutoShape 3">
            <a:extLst>
              <a:ext uri="{FF2B5EF4-FFF2-40B4-BE49-F238E27FC236}">
                <a16:creationId xmlns:a16="http://schemas.microsoft.com/office/drawing/2014/main" xmlns="" id="{DB8927F3-68CE-4F7E-B5D5-D68C2AE91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1905000"/>
            <a:ext cx="7086600" cy="13716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sr-Latn-RS" altLang="sr-Latn-RS"/>
          </a:p>
        </p:txBody>
      </p:sp>
      <p:sp>
        <p:nvSpPr>
          <p:cNvPr id="86020" name="Text Box 4">
            <a:extLst>
              <a:ext uri="{FF2B5EF4-FFF2-40B4-BE49-F238E27FC236}">
                <a16:creationId xmlns:a16="http://schemas.microsoft.com/office/drawing/2014/main" xmlns="" id="{1B11F04C-8352-4E93-9A95-8747CED5A6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7288" y="889000"/>
            <a:ext cx="1943100" cy="60483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altLang="ko-KR" sz="3200">
                <a:solidFill>
                  <a:srgbClr val="B2B2B2"/>
                </a:solidFill>
                <a:latin typeface="Times New Roman" panose="02020603050405020304" pitchFamily="18" charset="0"/>
              </a:rPr>
              <a:t>damage</a:t>
            </a:r>
            <a:endParaRPr lang="en-US" altLang="ko-KR" sz="3200">
              <a:solidFill>
                <a:srgbClr val="B2B2B2"/>
              </a:solidFill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sp>
        <p:nvSpPr>
          <p:cNvPr id="86021" name="Text Box 5">
            <a:extLst>
              <a:ext uri="{FF2B5EF4-FFF2-40B4-BE49-F238E27FC236}">
                <a16:creationId xmlns:a16="http://schemas.microsoft.com/office/drawing/2014/main" xmlns="" id="{4EEBBB16-D583-4B98-A230-4B4D06E010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7338" y="889000"/>
            <a:ext cx="5029200" cy="60483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altLang="ko-KR" sz="3200">
                <a:solidFill>
                  <a:srgbClr val="B2B2B2"/>
                </a:solidFill>
                <a:latin typeface="Times New Roman" panose="02020603050405020304" pitchFamily="18" charset="0"/>
              </a:rPr>
              <a:t>physiological</a:t>
            </a:r>
            <a:r>
              <a:rPr lang="en" altLang="ko-KR" sz="3200">
                <a:solidFill>
                  <a:srgbClr val="FFFFCC"/>
                </a:solidFill>
                <a:latin typeface="Times New Roman" panose="02020603050405020304" pitchFamily="18" charset="0"/>
              </a:rPr>
              <a:t> </a:t>
            </a:r>
            <a:r>
              <a:rPr lang="en" altLang="ko-KR" sz="3200">
                <a:solidFill>
                  <a:srgbClr val="B2B2B2"/>
                </a:solidFill>
                <a:latin typeface="Times New Roman" panose="02020603050405020304" pitchFamily="18" charset="0"/>
              </a:rPr>
              <a:t>death signals</a:t>
            </a:r>
            <a:endParaRPr lang="en-US" altLang="ko-KR" sz="3200">
              <a:solidFill>
                <a:srgbClr val="B2B2B2"/>
              </a:solidFill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sp>
        <p:nvSpPr>
          <p:cNvPr id="86022" name="Line 6">
            <a:extLst>
              <a:ext uri="{FF2B5EF4-FFF2-40B4-BE49-F238E27FC236}">
                <a16:creationId xmlns:a16="http://schemas.microsoft.com/office/drawing/2014/main" xmlns="" id="{4C316CD6-9926-4458-AD2E-244AE47D67C8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1524000"/>
            <a:ext cx="1905000" cy="11430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86023" name="Line 7">
            <a:extLst>
              <a:ext uri="{FF2B5EF4-FFF2-40B4-BE49-F238E27FC236}">
                <a16:creationId xmlns:a16="http://schemas.microsoft.com/office/drawing/2014/main" xmlns="" id="{3C8F0EC6-C4CA-4530-8524-5A7EE4CEB3A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05400" y="1524000"/>
            <a:ext cx="1524000" cy="10668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86024" name="Text Box 8">
            <a:extLst>
              <a:ext uri="{FF2B5EF4-FFF2-40B4-BE49-F238E27FC236}">
                <a16:creationId xmlns:a16="http://schemas.microsoft.com/office/drawing/2014/main" xmlns="" id="{B2A1A111-D783-4C1C-A5AE-4F84169C5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8313" y="2841625"/>
            <a:ext cx="2979737" cy="544513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altLang="ko-KR" sz="2800">
                <a:latin typeface="Times New Roman" panose="02020603050405020304" pitchFamily="18" charset="0"/>
              </a:rPr>
              <a:t>DEATH SIGNAL</a:t>
            </a:r>
            <a:endParaRPr lang="en-US" altLang="ko-KR" sz="2800"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sp>
        <p:nvSpPr>
          <p:cNvPr id="86025" name="Line 9">
            <a:extLst>
              <a:ext uri="{FF2B5EF4-FFF2-40B4-BE49-F238E27FC236}">
                <a16:creationId xmlns:a16="http://schemas.microsoft.com/office/drawing/2014/main" xmlns="" id="{D9AD91A0-8EFC-40BE-BBDF-32AF0945717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0" y="4267200"/>
            <a:ext cx="4724400" cy="0"/>
          </a:xfrm>
          <a:prstGeom prst="line">
            <a:avLst/>
          </a:prstGeom>
          <a:noFill/>
          <a:ln w="76200">
            <a:solidFill>
              <a:srgbClr val="8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86026" name="AutoShape 10">
            <a:extLst>
              <a:ext uri="{FF2B5EF4-FFF2-40B4-BE49-F238E27FC236}">
                <a16:creationId xmlns:a16="http://schemas.microsoft.com/office/drawing/2014/main" xmlns="" id="{E78FEA9D-9E21-4806-85DF-53FBE2B05E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4267200"/>
            <a:ext cx="828675" cy="381000"/>
          </a:xfrm>
          <a:prstGeom prst="triangle">
            <a:avLst>
              <a:gd name="adj" fmla="val 50000"/>
            </a:avLst>
          </a:prstGeom>
          <a:solidFill>
            <a:srgbClr val="FF99CC"/>
          </a:solidFill>
          <a:ln w="254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sr-Latn-RS" altLang="sr-Latn-RS"/>
          </a:p>
        </p:txBody>
      </p:sp>
      <p:sp>
        <p:nvSpPr>
          <p:cNvPr id="86027" name="Text Box 11">
            <a:extLst>
              <a:ext uri="{FF2B5EF4-FFF2-40B4-BE49-F238E27FC236}">
                <a16:creationId xmlns:a16="http://schemas.microsoft.com/office/drawing/2014/main" xmlns="" id="{88160609-DAC8-4113-ADC0-B72A070AE0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4463" y="4230688"/>
            <a:ext cx="22082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altLang="ko-KR" sz="2400">
                <a:latin typeface="Times New Roman" panose="02020603050405020304" pitchFamily="18" charset="0"/>
              </a:rPr>
              <a:t>proapoptotic</a:t>
            </a:r>
          </a:p>
          <a:p>
            <a:pPr algn="ctr"/>
            <a:r>
              <a:rPr lang="en" altLang="ko-KR" sz="2400">
                <a:latin typeface="Times New Roman" panose="02020603050405020304" pitchFamily="18" charset="0"/>
              </a:rPr>
              <a:t>proteins</a:t>
            </a:r>
            <a:endParaRPr lang="en-US" altLang="ko-KR" sz="2400"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sp>
        <p:nvSpPr>
          <p:cNvPr id="86028" name="Text Box 12">
            <a:extLst>
              <a:ext uri="{FF2B5EF4-FFF2-40B4-BE49-F238E27FC236}">
                <a16:creationId xmlns:a16="http://schemas.microsoft.com/office/drawing/2014/main" xmlns="" id="{1AC44B41-756E-407C-A844-640B60FF9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6450" y="4219575"/>
            <a:ext cx="23352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" altLang="ko-KR" sz="2400">
                <a:latin typeface="Times New Roman" panose="02020603050405020304" pitchFamily="18" charset="0"/>
              </a:rPr>
              <a:t>antiapoptotic</a:t>
            </a:r>
          </a:p>
          <a:p>
            <a:pPr algn="ctr"/>
            <a:r>
              <a:rPr lang="en" altLang="ko-KR" sz="2400">
                <a:latin typeface="Times New Roman" panose="02020603050405020304" pitchFamily="18" charset="0"/>
              </a:rPr>
              <a:t>proteins</a:t>
            </a:r>
            <a:endParaRPr lang="en-US" altLang="ko-KR" sz="2400">
              <a:latin typeface="Times New Roman" panose="02020603050405020304" pitchFamily="18" charset="0"/>
              <a:ea typeface="굴림" panose="020B0600000101010101" pitchFamily="34" charset="-127"/>
            </a:endParaRPr>
          </a:p>
        </p:txBody>
      </p:sp>
      <p:sp>
        <p:nvSpPr>
          <p:cNvPr id="86029" name="Line 13">
            <a:extLst>
              <a:ext uri="{FF2B5EF4-FFF2-40B4-BE49-F238E27FC236}">
                <a16:creationId xmlns:a16="http://schemas.microsoft.com/office/drawing/2014/main" xmlns="" id="{EC0F2924-28D0-49BA-96F7-46C6401676A7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4876800"/>
            <a:ext cx="0" cy="6096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86030" name="Line 14">
            <a:extLst>
              <a:ext uri="{FF2B5EF4-FFF2-40B4-BE49-F238E27FC236}">
                <a16:creationId xmlns:a16="http://schemas.microsoft.com/office/drawing/2014/main" xmlns="" id="{346E7054-1225-425E-8A76-256AFE19DF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362200" y="5562600"/>
            <a:ext cx="5105400" cy="685800"/>
          </a:xfrm>
          <a:prstGeom prst="line">
            <a:avLst/>
          </a:prstGeom>
          <a:noFill/>
          <a:ln w="76200">
            <a:solidFill>
              <a:srgbClr val="800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sr-Latn-RS"/>
          </a:p>
        </p:txBody>
      </p:sp>
      <p:sp>
        <p:nvSpPr>
          <p:cNvPr id="86031" name="AutoShape 15">
            <a:extLst>
              <a:ext uri="{FF2B5EF4-FFF2-40B4-BE49-F238E27FC236}">
                <a16:creationId xmlns:a16="http://schemas.microsoft.com/office/drawing/2014/main" xmlns="" id="{F1BC2CFE-B657-4D94-9156-27609E4F56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5867400"/>
            <a:ext cx="828675" cy="381000"/>
          </a:xfrm>
          <a:prstGeom prst="triangle">
            <a:avLst>
              <a:gd name="adj" fmla="val 50000"/>
            </a:avLst>
          </a:prstGeom>
          <a:solidFill>
            <a:srgbClr val="FF99CC"/>
          </a:solidFill>
          <a:ln w="2540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sr-Latn-RS" altLang="sr-Latn-R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>
            <a:extLst>
              <a:ext uri="{FF2B5EF4-FFF2-40B4-BE49-F238E27FC236}">
                <a16:creationId xmlns:a16="http://schemas.microsoft.com/office/drawing/2014/main" xmlns="" id="{8D919CF3-EC5B-498B-8843-15ACE148E1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sz="3800" b="1">
                <a:solidFill>
                  <a:srgbClr val="E64F0C"/>
                </a:solidFill>
                <a:cs typeface="Times New Roman" panose="02020603050405020304" pitchFamily="18" charset="0"/>
              </a:rPr>
              <a:t>Reparation processes and tissue healing</a:t>
            </a:r>
            <a:r>
              <a:rPr lang="en" altLang="sr-Latn-RS">
                <a:solidFill>
                  <a:srgbClr val="E64F0C"/>
                </a:solidFill>
                <a:cs typeface="Times New Roman" panose="02020603050405020304" pitchFamily="18" charset="0"/>
              </a:rPr>
              <a:t> </a:t>
            </a:r>
            <a:endParaRPr lang="en-GB" altLang="sr-Latn-RS">
              <a:solidFill>
                <a:srgbClr val="E64F0C"/>
              </a:solidFill>
              <a:cs typeface="Times New Roman" panose="02020603050405020304" pitchFamily="18" charset="0"/>
            </a:endParaRPr>
          </a:p>
        </p:txBody>
      </p:sp>
      <p:sp>
        <p:nvSpPr>
          <p:cNvPr id="87043" name="Rectangle 3">
            <a:extLst>
              <a:ext uri="{FF2B5EF4-FFF2-40B4-BE49-F238E27FC236}">
                <a16:creationId xmlns:a16="http://schemas.microsoft.com/office/drawing/2014/main" xmlns="" id="{80797CE2-9C4D-4E3E-A058-58387C5877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7088" y="1676400"/>
            <a:ext cx="8316912" cy="4992688"/>
          </a:xfrm>
        </p:spPr>
        <p:txBody>
          <a:bodyPr/>
          <a:lstStyle/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division of parenchymal cells </a:t>
            </a:r>
            <a:r>
              <a:rPr lang="en" altLang="sr-Latn-RS" dirty="0">
                <a:latin typeface="Times New Roman" panose="02020603050405020304" pitchFamily="18" charset="0"/>
              </a:rPr>
              <a:t>( </a:t>
            </a:r>
            <a:r>
              <a:rPr lang="en" altLang="sr-Latn-RS" b="1" dirty="0">
                <a:solidFill>
                  <a:srgbClr val="CC3300"/>
                </a:solidFill>
                <a:latin typeface="Times New Roman" panose="02020603050405020304" pitchFamily="18" charset="0"/>
              </a:rPr>
              <a:t>regeneration </a:t>
            </a:r>
            <a:r>
              <a:rPr lang="en" altLang="sr-Latn-RS" dirty="0">
                <a:latin typeface="Times New Roman" panose="02020603050405020304" pitchFamily="18" charset="0"/>
              </a:rPr>
              <a:t>)</a:t>
            </a:r>
          </a:p>
          <a:p>
            <a:pPr eaLnBrk="1" hangingPunct="1"/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division of stromal cells </a:t>
            </a:r>
            <a:r>
              <a:rPr lang="en" altLang="sr-Latn-RS" dirty="0">
                <a:latin typeface="Times New Roman" panose="02020603050405020304" pitchFamily="18" charset="0"/>
              </a:rPr>
              <a:t>( </a:t>
            </a:r>
            <a:r>
              <a:rPr lang="en" altLang="sr-Latn-RS" b="1" dirty="0">
                <a:solidFill>
                  <a:srgbClr val="CC3300"/>
                </a:solidFill>
                <a:latin typeface="Times New Roman" panose="02020603050405020304" pitchFamily="18" charset="0"/>
              </a:rPr>
              <a:t>reparation </a:t>
            </a:r>
            <a:r>
              <a:rPr lang="en" altLang="sr-Latn-RS" dirty="0">
                <a:latin typeface="Times New Roman" panose="02020603050405020304" pitchFamily="18" charset="0"/>
              </a:rPr>
              <a:t>) </a:t>
            </a:r>
            <a:endParaRPr lang="en" altLang="sr-Latn-RS" b="1" dirty="0">
              <a:solidFill>
                <a:srgbClr val="CC3300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sr-Latn-CS" altLang="sr-Latn-RS" dirty="0">
              <a:latin typeface="Times New Roman" panose="02020603050405020304" pitchFamily="18" charset="0"/>
            </a:endParaRPr>
          </a:p>
          <a:p>
            <a:pPr algn="just" eaLnBrk="1" hangingPunct="1"/>
            <a:r>
              <a:rPr lang="en" altLang="sr-Latn-RS" dirty="0">
                <a:latin typeface="Times New Roman" panose="02020603050405020304" pitchFamily="18" charset="0"/>
              </a:rPr>
              <a:t> regeneration is the replacement of damaged tissue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cells of the same type, whereby the structure of the tissue changes slightly </a:t>
            </a:r>
            <a:endParaRPr lang="sr-Latn-CS" altLang="sr-Latn-RS" dirty="0">
              <a:latin typeface="Times New Roman" panose="02020603050405020304" pitchFamily="18" charset="0"/>
            </a:endParaRPr>
          </a:p>
          <a:p>
            <a:pPr algn="just" eaLnBrk="1" hangingPunct="1"/>
            <a:r>
              <a:rPr lang="en" altLang="sr-Latn-RS" dirty="0">
                <a:latin typeface="Times New Roman" panose="02020603050405020304" pitchFamily="18" charset="0"/>
              </a:rPr>
              <a:t> ability to regenerate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depends on the type of cells in damaged parenchyma</a:t>
            </a:r>
            <a:endParaRPr lang="en-GB" altLang="sr-Latn-RS" dirty="0">
              <a:latin typeface="Dutch" pitchFamily="2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xmlns="" id="{D67E299A-257A-473D-8AFC-EF6C53C06C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0" y="304800"/>
            <a:ext cx="8604250" cy="1143000"/>
          </a:xfrm>
        </p:spPr>
        <p:txBody>
          <a:bodyPr/>
          <a:lstStyle/>
          <a:p>
            <a:pPr algn="ctr" eaLnBrk="1" hangingPunct="1"/>
            <a:r>
              <a:rPr lang="en" altLang="sr-Latn-RS" sz="3800" b="1">
                <a:solidFill>
                  <a:srgbClr val="E64F0C"/>
                </a:solidFill>
                <a:cs typeface="Times New Roman" panose="02020603050405020304" pitchFamily="18" charset="0"/>
              </a:rPr>
              <a:t>According to the ability to proliferate</a:t>
            </a:r>
            <a:endParaRPr lang="en-GB" altLang="sr-Latn-RS" sz="3800" b="1">
              <a:solidFill>
                <a:srgbClr val="E64F0C"/>
              </a:solidFill>
            </a:endParaRPr>
          </a:p>
        </p:txBody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xmlns="" id="{F0DB2AFF-DED7-4845-9C6E-F4AC928002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altLang="sr-Latn-RS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solidFill>
                  <a:schemeClr val="folHlink"/>
                </a:solidFill>
                <a:latin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labile </a:t>
            </a:r>
            <a:r>
              <a:rPr lang="en" altLang="sr-Latn-RS" sz="3200" dirty="0">
                <a:latin typeface="Times New Roman" panose="02020603050405020304" pitchFamily="18" charset="0"/>
              </a:rPr>
              <a:t>cells </a:t>
            </a:r>
            <a:endParaRPr lang="sr-Latn-CS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stable </a:t>
            </a:r>
            <a:r>
              <a:rPr lang="en" altLang="sr-Latn-RS" sz="3200" dirty="0">
                <a:latin typeface="Times New Roman" panose="02020603050405020304" pitchFamily="18" charset="0"/>
              </a:rPr>
              <a:t>cells</a:t>
            </a:r>
            <a:endParaRPr lang="sr-Latn-CS" altLang="sr-Latn-RS" sz="32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" altLang="sr-Latn-RS" sz="3200" dirty="0">
                <a:latin typeface="Times New Roman" panose="02020603050405020304" pitchFamily="18" charset="0"/>
              </a:rPr>
              <a:t> </a:t>
            </a:r>
            <a:r>
              <a:rPr lang="en" altLang="sr-Latn-RS" sz="3200" b="1" dirty="0">
                <a:solidFill>
                  <a:srgbClr val="E64F0C"/>
                </a:solidFill>
                <a:latin typeface="Times New Roman" panose="02020603050405020304" pitchFamily="18" charset="0"/>
              </a:rPr>
              <a:t>permanent</a:t>
            </a:r>
            <a:r>
              <a:rPr lang="en" altLang="sr-Latn-RS" sz="3200" dirty="0">
                <a:solidFill>
                  <a:srgbClr val="E64F0C"/>
                </a:solidFill>
                <a:latin typeface="Times New Roman" panose="02020603050405020304" pitchFamily="18" charset="0"/>
              </a:rPr>
              <a:t> </a:t>
            </a:r>
            <a:r>
              <a:rPr lang="en" altLang="sr-Latn-RS" sz="3200" dirty="0">
                <a:latin typeface="Times New Roman" panose="02020603050405020304" pitchFamily="18" charset="0"/>
              </a:rPr>
              <a:t>cells</a:t>
            </a:r>
            <a:endParaRPr lang="en-GB" altLang="sr-Latn-R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>
            <a:extLst>
              <a:ext uri="{FF2B5EF4-FFF2-40B4-BE49-F238E27FC236}">
                <a16:creationId xmlns:a16="http://schemas.microsoft.com/office/drawing/2014/main" xmlns="" id="{6D43BA6D-15AF-4644-ABF2-2C38557C5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sr-Latn-RS">
                <a:cs typeface="Times New Roman" panose="02020603050405020304" pitchFamily="18" charset="0"/>
              </a:rPr>
              <a:t>Lecture content part 1</a:t>
            </a:r>
            <a:endParaRPr lang="en-US" altLang="sr-Latn-RS">
              <a:cs typeface="Times New Roman" panose="02020603050405020304" pitchFamily="18" charset="0"/>
            </a:endParaRPr>
          </a:p>
        </p:txBody>
      </p:sp>
      <p:sp>
        <p:nvSpPr>
          <p:cNvPr id="89091" name="Content Placeholder 2">
            <a:extLst>
              <a:ext uri="{FF2B5EF4-FFF2-40B4-BE49-F238E27FC236}">
                <a16:creationId xmlns:a16="http://schemas.microsoft.com/office/drawing/2014/main" xmlns="" id="{93854EB5-58F4-4F4A-A380-3305DEEC5F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938" y="1500188"/>
            <a:ext cx="8129587" cy="4530725"/>
          </a:xfrm>
        </p:spPr>
        <p:txBody>
          <a:bodyPr/>
          <a:lstStyle/>
          <a:p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Subject of Pathological Physiology</a:t>
            </a:r>
          </a:p>
          <a:p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Definitions of health</a:t>
            </a:r>
          </a:p>
          <a:p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Definition of disease</a:t>
            </a:r>
          </a:p>
          <a:p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Etiological factors</a:t>
            </a:r>
          </a:p>
          <a:p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Pathogenesis of the disease</a:t>
            </a:r>
          </a:p>
          <a:p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course (phases of the disease) and the outcome of the disease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>
            <a:extLst>
              <a:ext uri="{FF2B5EF4-FFF2-40B4-BE49-F238E27FC236}">
                <a16:creationId xmlns:a16="http://schemas.microsoft.com/office/drawing/2014/main" xmlns="" id="{F39CDC75-3695-46F8-B4B8-11090F1C7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sr-Latn-RS">
                <a:cs typeface="Times New Roman" panose="02020603050405020304" pitchFamily="18" charset="0"/>
              </a:rPr>
              <a:t>Lecture content part 2</a:t>
            </a:r>
            <a:endParaRPr lang="en-US" altLang="sr-Latn-RS">
              <a:cs typeface="Times New Roman" panose="02020603050405020304" pitchFamily="18" charset="0"/>
            </a:endParaRPr>
          </a:p>
        </p:txBody>
      </p:sp>
      <p:sp>
        <p:nvSpPr>
          <p:cNvPr id="90115" name="Content Placeholder 2">
            <a:extLst>
              <a:ext uri="{FF2B5EF4-FFF2-40B4-BE49-F238E27FC236}">
                <a16:creationId xmlns:a16="http://schemas.microsoft.com/office/drawing/2014/main" xmlns="" id="{9ED0DEA4-FA6E-4700-BF83-0F283C318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Cell structure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" alt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Adaptive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changes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cells</a:t>
            </a:r>
            <a:endParaRPr lang="en-US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Characteristics and mechanism of origin reversible injury cells</a:t>
            </a:r>
            <a:endParaRPr lang="en-US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" alt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Characteristics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" alt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mechanism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 origin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irreversible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injury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cells</a:t>
            </a:r>
            <a:endParaRPr lang="en-US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" alt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Mechanisms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 origin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cellular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" alt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deaths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" alt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apoptosis </a:t>
            </a:r>
            <a:r>
              <a:rPr lang="en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" altLang="sr-Latn-R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necrosis</a:t>
            </a:r>
            <a:endParaRPr lang="en-US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xmlns="" id="{E1BE91C6-C331-49D7-B4B6-FBF3E3B521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</a:rPr>
              <a:t>Definitions of health</a:t>
            </a:r>
            <a:endParaRPr lang="en-US" altLang="sr-Latn-RS" b="1">
              <a:solidFill>
                <a:srgbClr val="E64F0C"/>
              </a:solidFill>
            </a:endParaRP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xmlns="" id="{A6E781C1-C9B1-4DBA-8840-9A33DAC9D8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sz="320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Health</a:t>
            </a:r>
            <a:r>
              <a:rPr lang="en" sz="3200" dirty="0">
                <a:latin typeface="+mj-lt"/>
                <a:cs typeface="Times New Roman" pitchFamily="18" charset="0"/>
              </a:rPr>
              <a:t> - what is </a:t>
            </a: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normal</a:t>
            </a:r>
            <a:r>
              <a:rPr lang="en" sz="3200" dirty="0">
                <a:latin typeface="+mj-lt"/>
                <a:cs typeface="Times New Roman" pitchFamily="18" charset="0"/>
              </a:rPr>
              <a:t> Disease - deviation from normal</a:t>
            </a:r>
            <a:r>
              <a:rPr lang="en" sz="3200" dirty="0">
                <a:latin typeface="+mj-lt"/>
              </a:rPr>
              <a:t> </a:t>
            </a:r>
            <a:endParaRPr lang="sl-SI" sz="3200" dirty="0">
              <a:latin typeface="+mj-lt"/>
            </a:endParaRPr>
          </a:p>
          <a:p>
            <a:pPr eaLnBrk="1" hangingPunct="1">
              <a:defRPr/>
            </a:pPr>
            <a:r>
              <a:rPr lang="en" sz="3200" dirty="0">
                <a:solidFill>
                  <a:srgbClr val="002060"/>
                </a:solidFill>
                <a:latin typeface="+mj-lt"/>
              </a:rPr>
              <a:t>Health </a:t>
            </a:r>
            <a:r>
              <a:rPr lang="en" sz="3200" dirty="0">
                <a:latin typeface="+mj-lt"/>
                <a:cs typeface="Times New Roman" pitchFamily="18" charset="0"/>
              </a:rPr>
              <a:t>- </a:t>
            </a:r>
            <a:r>
              <a:rPr lang="en" sz="3200" dirty="0">
                <a:latin typeface="+mj-lt"/>
              </a:rPr>
              <a:t>life with </a:t>
            </a:r>
            <a:r>
              <a:rPr lang="en" sz="3200" b="1" dirty="0">
                <a:solidFill>
                  <a:srgbClr val="E64F0C"/>
                </a:solidFill>
                <a:latin typeface="+mj-lt"/>
              </a:rPr>
              <a:t>maintained homeostasis </a:t>
            </a:r>
            <a:r>
              <a:rPr lang="en" sz="3200" dirty="0">
                <a:latin typeface="+mj-lt"/>
              </a:rPr>
              <a:t>, </a:t>
            </a:r>
            <a:r>
              <a:rPr lang="en" sz="3200" dirty="0">
                <a:latin typeface="+mj-lt"/>
                <a:cs typeface="Times New Roman" pitchFamily="18" charset="0"/>
              </a:rPr>
              <a:t>disease a state with disturbed homeostasis</a:t>
            </a:r>
            <a:r>
              <a:rPr lang="en" sz="3200" dirty="0">
                <a:latin typeface="+mj-lt"/>
              </a:rPr>
              <a:t> </a:t>
            </a:r>
            <a:endParaRPr lang="sl-SI" sz="3200" dirty="0">
              <a:latin typeface="+mj-lt"/>
            </a:endParaRPr>
          </a:p>
          <a:p>
            <a:pPr eaLnBrk="1" hangingPunct="1">
              <a:defRPr/>
            </a:pPr>
            <a:r>
              <a:rPr lang="en" sz="3200" dirty="0">
                <a:latin typeface="+mj-lt"/>
                <a:cs typeface="Times New Roman" pitchFamily="18" charset="0"/>
              </a:rPr>
              <a:t>Possibility </a:t>
            </a: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of adequate adjustment </a:t>
            </a:r>
            <a:r>
              <a:rPr lang="en" sz="3200" dirty="0">
                <a:latin typeface="+mj-lt"/>
                <a:cs typeface="Times New Roman" pitchFamily="18" charset="0"/>
              </a:rPr>
              <a:t>( adaptations )</a:t>
            </a:r>
          </a:p>
          <a:p>
            <a:pPr eaLnBrk="1" hangingPunct="1">
              <a:defRPr/>
            </a:pPr>
            <a:r>
              <a:rPr lang="en" sz="3200" dirty="0">
                <a:latin typeface="+mj-lt"/>
                <a:cs typeface="Times New Roman" pitchFamily="18" charset="0"/>
              </a:rPr>
              <a:t>Health is characterized by a state </a:t>
            </a: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of dynamic balance</a:t>
            </a:r>
            <a:r>
              <a:rPr lang="en" sz="3200" b="1" dirty="0">
                <a:solidFill>
                  <a:srgbClr val="E64F0C"/>
                </a:solidFill>
                <a:latin typeface="+mj-lt"/>
              </a:rPr>
              <a:t> </a:t>
            </a:r>
            <a:endParaRPr lang="sl-SI" sz="3200" b="1" dirty="0">
              <a:solidFill>
                <a:srgbClr val="E64F0C"/>
              </a:solidFill>
              <a:latin typeface="+mj-lt"/>
            </a:endParaRPr>
          </a:p>
          <a:p>
            <a:pPr eaLnBrk="1" hangingPunct="1">
              <a:defRPr/>
            </a:pPr>
            <a:endParaRPr lang="sl-SI" sz="3200" dirty="0"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xmlns="" id="{52006E17-03D1-412D-B8D6-A338A43E60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" altLang="sr-Latn-RS" b="1">
                <a:solidFill>
                  <a:srgbClr val="E64F0C"/>
                </a:solidFill>
              </a:rPr>
              <a:t>Definitions of health</a:t>
            </a:r>
            <a:endParaRPr lang="en-US" altLang="sr-Latn-RS" b="1">
              <a:solidFill>
                <a:srgbClr val="E64F0C"/>
              </a:solidFill>
            </a:endParaRP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xmlns="" id="{D0226B0C-71A2-4CA8-8FE0-35AA481AB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219200" y="1600200"/>
            <a:ext cx="7772400" cy="49974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" sz="32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The health assessment </a:t>
            </a:r>
            <a:r>
              <a:rPr lang="en" sz="3200" dirty="0">
                <a:latin typeface="+mj-lt"/>
                <a:cs typeface="Times New Roman" pitchFamily="18" charset="0"/>
              </a:rPr>
              <a:t>is based on 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" sz="2800" dirty="0">
                <a:latin typeface="+mj-lt"/>
                <a:cs typeface="Times New Roman" pitchFamily="18" charset="0"/>
              </a:rPr>
              <a:t>evaluate </a:t>
            </a:r>
            <a:r>
              <a:rPr lang="en" sz="28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the dynamic balance </a:t>
            </a:r>
            <a:r>
              <a:rPr lang="en" sz="2800" dirty="0">
                <a:latin typeface="+mj-lt"/>
                <a:cs typeface="Times New Roman" pitchFamily="18" charset="0"/>
              </a:rPr>
              <a:t>of the organism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" sz="2800" dirty="0">
                <a:latin typeface="+mj-lt"/>
                <a:cs typeface="Times New Roman" pitchFamily="18" charset="0"/>
              </a:rPr>
              <a:t>normal </a:t>
            </a:r>
            <a:r>
              <a:rPr lang="en" sz="28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regulation and matching </a:t>
            </a:r>
            <a:r>
              <a:rPr lang="en" sz="2800" dirty="0">
                <a:latin typeface="+mj-lt"/>
                <a:cs typeface="Times New Roman" pitchFamily="18" charset="0"/>
              </a:rPr>
              <a:t>functions ,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" sz="2800" dirty="0">
                <a:latin typeface="+mj-lt"/>
                <a:cs typeface="Times New Roman" pitchFamily="18" charset="0"/>
              </a:rPr>
              <a:t>preserved ability </a:t>
            </a:r>
            <a:r>
              <a:rPr lang="en" sz="28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to adapt</a:t>
            </a:r>
            <a:r>
              <a:rPr lang="en" sz="2800" dirty="0">
                <a:latin typeface="+mj-lt"/>
                <a:cs typeface="Times New Roman" pitchFamily="18" charset="0"/>
              </a:rPr>
              <a:t> to the endogenous and exogenous factors ,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" sz="2800" b="1" dirty="0">
                <a:solidFill>
                  <a:srgbClr val="E64F0C"/>
                </a:solidFill>
                <a:latin typeface="+mj-lt"/>
                <a:cs typeface="Times New Roman" pitchFamily="18" charset="0"/>
              </a:rPr>
              <a:t>normal characteristics f</a:t>
            </a:r>
            <a:r>
              <a:rPr lang="en" sz="2800" dirty="0">
                <a:latin typeface="+mj-lt"/>
                <a:cs typeface="Times New Roman" pitchFamily="18" charset="0"/>
              </a:rPr>
              <a:t>or age, gender and ethnic characteristics</a:t>
            </a:r>
            <a:endParaRPr lang="en-US" sz="2800" dirty="0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Layers</Template>
  <TotalTime>803</TotalTime>
  <Words>2150</Words>
  <Application>Microsoft Office PowerPoint</Application>
  <PresentationFormat>On-screen Show (4:3)</PresentationFormat>
  <Paragraphs>392</Paragraphs>
  <Slides>79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1" baseType="lpstr">
      <vt:lpstr>Layers</vt:lpstr>
      <vt:lpstr>Image</vt:lpstr>
      <vt:lpstr>INTRODUCTION TO PATHOLOGICAL PHYSIOLOGY</vt:lpstr>
      <vt:lpstr>Lecture content part 1</vt:lpstr>
      <vt:lpstr>Pathological basis of the disease</vt:lpstr>
      <vt:lpstr>PowerPoint Presentation</vt:lpstr>
      <vt:lpstr>Subject of pathological physiology</vt:lpstr>
      <vt:lpstr>Division of pathological physiology</vt:lpstr>
      <vt:lpstr>Definitions of health</vt:lpstr>
      <vt:lpstr>Definitions of health</vt:lpstr>
      <vt:lpstr>Definitions of health</vt:lpstr>
      <vt:lpstr>Etiology </vt:lpstr>
      <vt:lpstr>Pathogenesis</vt:lpstr>
      <vt:lpstr>Pathogenesis - examples</vt:lpstr>
      <vt:lpstr>PowerPoint Presentation</vt:lpstr>
      <vt:lpstr>PowerPoint Presentation</vt:lpstr>
      <vt:lpstr>Clinical picture of cystic fibrosis</vt:lpstr>
      <vt:lpstr>Pathogenesis of cystic fibrosis</vt:lpstr>
      <vt:lpstr>Definition of disease</vt:lpstr>
      <vt:lpstr>Pathological reaction , process , condition</vt:lpstr>
      <vt:lpstr>Symptoms and signs of the disease </vt:lpstr>
      <vt:lpstr>Division of disease </vt:lpstr>
      <vt:lpstr>Disease severity </vt:lpstr>
      <vt:lpstr>Stages of the disease </vt:lpstr>
      <vt:lpstr>Ending of the disease </vt:lpstr>
      <vt:lpstr>Definitions of death are based on : </vt:lpstr>
      <vt:lpstr>Lecture content part 2</vt:lpstr>
      <vt:lpstr>A cell</vt:lpstr>
      <vt:lpstr>PowerPoint Presentation</vt:lpstr>
      <vt:lpstr>Adaptive cell changes</vt:lpstr>
      <vt:lpstr>PowerPoint Presentation</vt:lpstr>
      <vt:lpstr>PowerPoint Presentation</vt:lpstr>
      <vt:lpstr>PowerPoint Presentation</vt:lpstr>
      <vt:lpstr>Atrophy  ( decrease cell size )</vt:lpstr>
      <vt:lpstr>Hypertrophy  ( cell size increase )</vt:lpstr>
      <vt:lpstr>Hyperplasia  ( increase in the number of cells )</vt:lpstr>
      <vt:lpstr>PowerPoint Presentation</vt:lpstr>
      <vt:lpstr>Metaplasia  reversible replacement of one cell type by cell another type , within the same tissue group </vt:lpstr>
      <vt:lpstr>PowerPoint Presentation</vt:lpstr>
      <vt:lpstr>Dysplasia  change in size , appearance and organizations cell </vt:lpstr>
      <vt:lpstr>Cell injury and death </vt:lpstr>
      <vt:lpstr>PowerPoint Presentation</vt:lpstr>
      <vt:lpstr>Mechanisms of cell injury : </vt:lpstr>
      <vt:lpstr>Free radical cell damage </vt:lpstr>
      <vt:lpstr>Creation of free radicals </vt:lpstr>
      <vt:lpstr>Free radical cell damage</vt:lpstr>
      <vt:lpstr>The creation of free radicals increases : </vt:lpstr>
      <vt:lpstr>Free radicals react with : </vt:lpstr>
      <vt:lpstr>Creation of free radicals under the action of ionizing radiation</vt:lpstr>
      <vt:lpstr>PowerPoint Presentation</vt:lpstr>
      <vt:lpstr>PowerPoint Presentation</vt:lpstr>
      <vt:lpstr>PowerPoint Presentation</vt:lpstr>
      <vt:lpstr>PowerPoint Presentation</vt:lpstr>
      <vt:lpstr>Examples of DNA damage caused by ionizing radiation</vt:lpstr>
      <vt:lpstr>Examples of DNA damage caused by ionizing radiation</vt:lpstr>
      <vt:lpstr>PowerPoint Presentation</vt:lpstr>
      <vt:lpstr>PowerPoint Presentation</vt:lpstr>
      <vt:lpstr>Injuries caused by hypoxia </vt:lpstr>
      <vt:lpstr>In hypoxia : </vt:lpstr>
      <vt:lpstr>Cell damage depends on :</vt:lpstr>
      <vt:lpstr>ATP production in hypoxia : </vt:lpstr>
      <vt:lpstr>Reperfusion injury </vt:lpstr>
      <vt:lpstr>Reversible and irreversible cell injuries </vt:lpstr>
      <vt:lpstr>Reversible and irreversible changes in the cell</vt:lpstr>
      <vt:lpstr>Reversible changes : </vt:lpstr>
      <vt:lpstr>Irreversible changes </vt:lpstr>
      <vt:lpstr>Initial events in the onset of irreversible cell injury</vt:lpstr>
      <vt:lpstr>The increased concentration of calcium ions activates : </vt:lpstr>
      <vt:lpstr>PowerPoint Presentation</vt:lpstr>
      <vt:lpstr>Death of irreversibly damaged cells </vt:lpstr>
      <vt:lpstr>PowerPoint Presentation</vt:lpstr>
      <vt:lpstr>Apoptosis </vt:lpstr>
      <vt:lpstr>The cell death program is activated</vt:lpstr>
      <vt:lpstr>PowerPoint Presentation</vt:lpstr>
      <vt:lpstr>Stages of apoptosis </vt:lpstr>
      <vt:lpstr>Stages of apoptosis</vt:lpstr>
      <vt:lpstr>PowerPoint Presentation</vt:lpstr>
      <vt:lpstr>Reparation processes and tissue healing </vt:lpstr>
      <vt:lpstr>According to the ability to proliferate</vt:lpstr>
      <vt:lpstr>Lecture content part 1</vt:lpstr>
      <vt:lpstr>Lecture content part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UVOD U PATOLOŠKU FIZIOLOGIJU</dc:title>
  <dc:creator>Simonovic</dc:creator>
  <cp:lastModifiedBy>User</cp:lastModifiedBy>
  <cp:revision>79</cp:revision>
  <dcterms:created xsi:type="dcterms:W3CDTF">2003-10-18T20:49:51Z</dcterms:created>
  <dcterms:modified xsi:type="dcterms:W3CDTF">2023-09-10T08:09:37Z</dcterms:modified>
</cp:coreProperties>
</file>